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0" r:id="rId5"/>
    <p:sldId id="258" r:id="rId6"/>
    <p:sldId id="262" r:id="rId7"/>
    <p:sldId id="259"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D81F-AF96-DBB6-D25B-2267A1E91F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7516735-A3B9-391C-1F95-83ED70624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06CA4745-C585-3490-6E96-4EC91CE7C38B}"/>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5" name="Footer Placeholder 4">
            <a:extLst>
              <a:ext uri="{FF2B5EF4-FFF2-40B4-BE49-F238E27FC236}">
                <a16:creationId xmlns:a16="http://schemas.microsoft.com/office/drawing/2014/main" id="{204DA25C-757A-9AD8-2F96-5F135D24ADC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699E0A66-C6B6-0B86-0D8A-E5D420E56267}"/>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76508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64E0-1797-4828-8DFC-60000BFB8CFD}"/>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AD22306-7810-5A0F-0FB3-27AA7C32B7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0624E5E-6217-85F1-071D-88988347ACC8}"/>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5" name="Footer Placeholder 4">
            <a:extLst>
              <a:ext uri="{FF2B5EF4-FFF2-40B4-BE49-F238E27FC236}">
                <a16:creationId xmlns:a16="http://schemas.microsoft.com/office/drawing/2014/main" id="{A8F57A60-9D55-6367-F86D-52C931B4F5A8}"/>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95CDFF39-57D3-4601-5489-00B7096B5637}"/>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391750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5EB53-12F1-B8CE-BE66-DF2CB08677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AEB6DA2-BA7D-3395-A820-0586E40A4A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B99101A3-EC57-3A3D-C5B9-16F2D16B22ED}"/>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5" name="Footer Placeholder 4">
            <a:extLst>
              <a:ext uri="{FF2B5EF4-FFF2-40B4-BE49-F238E27FC236}">
                <a16:creationId xmlns:a16="http://schemas.microsoft.com/office/drawing/2014/main" id="{FF6B47A8-8CF7-9ABE-0563-65CA72A1218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5CEA881-45CA-EA5A-2C43-0E781FB08C49}"/>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32210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814F-D34C-0C71-5E38-AD0D6B7E17D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226D881-FC9B-CB35-87A0-637C8130E1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82E2F0A-26F1-6EAE-0423-A7085CE6CFD1}"/>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5" name="Footer Placeholder 4">
            <a:extLst>
              <a:ext uri="{FF2B5EF4-FFF2-40B4-BE49-F238E27FC236}">
                <a16:creationId xmlns:a16="http://schemas.microsoft.com/office/drawing/2014/main" id="{087DD450-84E5-2E9F-6B52-14B2A82DBC0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279C3A9-043F-0C71-5277-6BD56ED05C30}"/>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353004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E8C6-A601-A43A-26F8-2B3E57B4140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B0C69F22-83AD-0196-B521-B77DC88D25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EE074E-ED62-E606-9D0A-366B1C9C0C1F}"/>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5" name="Footer Placeholder 4">
            <a:extLst>
              <a:ext uri="{FF2B5EF4-FFF2-40B4-BE49-F238E27FC236}">
                <a16:creationId xmlns:a16="http://schemas.microsoft.com/office/drawing/2014/main" id="{6E1128B0-7B9B-D1EB-D48A-7E4B9B4359AC}"/>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F1A1CB6-26D1-DFD7-65C7-693E1CE7FBC1}"/>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67325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EA50-008A-E9AE-88BF-F7DED7AEC23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E54AA1E-9E24-C09E-3B3A-44350617D7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C3245DE-6F85-5964-CF6F-7C7F58A38A3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A7694890-5BBF-4F50-043D-054FDD85901A}"/>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6" name="Footer Placeholder 5">
            <a:extLst>
              <a:ext uri="{FF2B5EF4-FFF2-40B4-BE49-F238E27FC236}">
                <a16:creationId xmlns:a16="http://schemas.microsoft.com/office/drawing/2014/main" id="{CC62BAF4-5CB5-A93C-0548-3211FBA66443}"/>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3B0321D9-24E8-114B-4E8A-60ACE2FD62EE}"/>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99626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79A4-716B-7021-7F1A-834845FEADEE}"/>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B969EA8-55D4-111B-A697-2B82D2DAA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412CC9-537E-C844-7C19-B6D0587765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899DF41D-1E56-A8F6-8BC5-413CC69D0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0A55D61-7DE2-0FE1-5B07-C412FC75C3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7B9D6A9F-E3FE-B490-B194-67FD15C9254B}"/>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8" name="Footer Placeholder 7">
            <a:extLst>
              <a:ext uri="{FF2B5EF4-FFF2-40B4-BE49-F238E27FC236}">
                <a16:creationId xmlns:a16="http://schemas.microsoft.com/office/drawing/2014/main" id="{A692B629-7D41-255F-9420-AA22A7563966}"/>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7829E6B3-1F41-EC54-ED19-EF50D6AE524C}"/>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122010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0288-6DF6-EC80-23CD-6D5BBBBEFE4D}"/>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1A14C36-E1F9-5AFA-7D7C-86AC2171282A}"/>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4" name="Footer Placeholder 3">
            <a:extLst>
              <a:ext uri="{FF2B5EF4-FFF2-40B4-BE49-F238E27FC236}">
                <a16:creationId xmlns:a16="http://schemas.microsoft.com/office/drawing/2014/main" id="{6C75D9DD-FD62-A012-C08F-DEADC24A548C}"/>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37B45F66-4A5C-A01E-CDB1-002276A1E96A}"/>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40761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AF761-61F1-C5FC-3BA7-1830E8A40A30}"/>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3" name="Footer Placeholder 2">
            <a:extLst>
              <a:ext uri="{FF2B5EF4-FFF2-40B4-BE49-F238E27FC236}">
                <a16:creationId xmlns:a16="http://schemas.microsoft.com/office/drawing/2014/main" id="{66DDEA46-9260-DA26-D2FD-C823D5BDE7A8}"/>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B91D8067-42AC-77CC-D3EE-0CBB77358BAA}"/>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250622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195B-3BE5-FC89-3AD2-D4B4BB08B7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31EA541-1A69-40FC-0AEC-1CBFD53A0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C435148-523B-7CB1-01D8-5A4C6E692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EE759E-733E-F921-8854-F5A9E62D8887}"/>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6" name="Footer Placeholder 5">
            <a:extLst>
              <a:ext uri="{FF2B5EF4-FFF2-40B4-BE49-F238E27FC236}">
                <a16:creationId xmlns:a16="http://schemas.microsoft.com/office/drawing/2014/main" id="{78E3EF0F-A14B-E136-57E0-2A81F463E13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681E980F-007B-C9E2-30E6-F4997F335DA9}"/>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37893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D889-F518-56C8-8848-CA29A11FC5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DA7EC66-0552-EBB6-F443-417E5C474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6006AA94-669B-3169-0063-0DFB027DD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16FEAA-21E7-669B-33B5-9CACE9DD3F5A}"/>
              </a:ext>
            </a:extLst>
          </p:cNvPr>
          <p:cNvSpPr>
            <a:spLocks noGrp="1"/>
          </p:cNvSpPr>
          <p:nvPr>
            <p:ph type="dt" sz="half" idx="10"/>
          </p:nvPr>
        </p:nvSpPr>
        <p:spPr/>
        <p:txBody>
          <a:bodyPr/>
          <a:lstStyle/>
          <a:p>
            <a:fld id="{E7D101C1-8A59-2445-B3E4-EEBF2D87BFA6}" type="datetimeFigureOut">
              <a:rPr lang="en-GR" smtClean="0"/>
              <a:t>12/3/25</a:t>
            </a:fld>
            <a:endParaRPr lang="en-GR"/>
          </a:p>
        </p:txBody>
      </p:sp>
      <p:sp>
        <p:nvSpPr>
          <p:cNvPr id="6" name="Footer Placeholder 5">
            <a:extLst>
              <a:ext uri="{FF2B5EF4-FFF2-40B4-BE49-F238E27FC236}">
                <a16:creationId xmlns:a16="http://schemas.microsoft.com/office/drawing/2014/main" id="{8E355D94-E833-49A6-A869-7A13F5D5E552}"/>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834B8979-EDFB-A237-97D1-CB813C57C331}"/>
              </a:ext>
            </a:extLst>
          </p:cNvPr>
          <p:cNvSpPr>
            <a:spLocks noGrp="1"/>
          </p:cNvSpPr>
          <p:nvPr>
            <p:ph type="sldNum" sz="quarter" idx="12"/>
          </p:nvPr>
        </p:nvSpPr>
        <p:spPr/>
        <p:txBody>
          <a:bodyPr/>
          <a:lstStyle/>
          <a:p>
            <a:fld id="{55139AC8-0933-534F-8D1D-E4B9A4372030}" type="slidenum">
              <a:rPr lang="en-GR" smtClean="0"/>
              <a:t>‹#›</a:t>
            </a:fld>
            <a:endParaRPr lang="en-GR"/>
          </a:p>
        </p:txBody>
      </p:sp>
    </p:spTree>
    <p:extLst>
      <p:ext uri="{BB962C8B-B14F-4D97-AF65-F5344CB8AC3E}">
        <p14:creationId xmlns:p14="http://schemas.microsoft.com/office/powerpoint/2010/main" val="113099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1228B-30B2-878C-7BAF-D76E58E29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3403DC7-0FE5-FC43-C567-C4BC928B8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66CD31B-91D8-F4EC-AEE3-A6576A7DF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D101C1-8A59-2445-B3E4-EEBF2D87BFA6}" type="datetimeFigureOut">
              <a:rPr lang="en-GR" smtClean="0"/>
              <a:t>12/3/25</a:t>
            </a:fld>
            <a:endParaRPr lang="en-GR"/>
          </a:p>
        </p:txBody>
      </p:sp>
      <p:sp>
        <p:nvSpPr>
          <p:cNvPr id="5" name="Footer Placeholder 4">
            <a:extLst>
              <a:ext uri="{FF2B5EF4-FFF2-40B4-BE49-F238E27FC236}">
                <a16:creationId xmlns:a16="http://schemas.microsoft.com/office/drawing/2014/main" id="{908BACD5-01EA-5807-730B-C20E118D5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R"/>
          </a:p>
        </p:txBody>
      </p:sp>
      <p:sp>
        <p:nvSpPr>
          <p:cNvPr id="6" name="Slide Number Placeholder 5">
            <a:extLst>
              <a:ext uri="{FF2B5EF4-FFF2-40B4-BE49-F238E27FC236}">
                <a16:creationId xmlns:a16="http://schemas.microsoft.com/office/drawing/2014/main" id="{6E8DE25D-E60D-8BB3-A388-556DA951B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139AC8-0933-534F-8D1D-E4B9A4372030}" type="slidenum">
              <a:rPr lang="en-GR" smtClean="0"/>
              <a:t>‹#›</a:t>
            </a:fld>
            <a:endParaRPr lang="en-GR"/>
          </a:p>
        </p:txBody>
      </p:sp>
    </p:spTree>
    <p:extLst>
      <p:ext uri="{BB962C8B-B14F-4D97-AF65-F5344CB8AC3E}">
        <p14:creationId xmlns:p14="http://schemas.microsoft.com/office/powerpoint/2010/main" val="101113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ionalgalleryimages.co.uk/basket/1306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reativecommons.org/publicdomain/zero/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reativecommons.org/publicdomain/zero/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tsandculture.google.com/partner?tab=ma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udapestopenaccessinitiative.org/read/" TargetMode="External"/><Relationship Id="rId2" Type="http://schemas.openxmlformats.org/officeDocument/2006/relationships/hyperlink" Target="https://docs.google.com/spreadsheets/d/1WPS-KJptUJ-o8SXtg00llcxq0IKJu8eO6Ege_GrLaNc/edit#gid=121655612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D23E7-C75D-4AFA-A4D4-BE555811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4C863BD-F4E6-EB33-C3BD-858185EB0D3F}"/>
              </a:ext>
            </a:extLst>
          </p:cNvPr>
          <p:cNvSpPr>
            <a:spLocks noGrp="1"/>
          </p:cNvSpPr>
          <p:nvPr>
            <p:ph type="ctrTitle"/>
          </p:nvPr>
        </p:nvSpPr>
        <p:spPr>
          <a:xfrm>
            <a:off x="3325473" y="1998925"/>
            <a:ext cx="5541054" cy="2149412"/>
          </a:xfrm>
        </p:spPr>
        <p:txBody>
          <a:bodyPr>
            <a:normAutofit/>
          </a:bodyPr>
          <a:lstStyle/>
          <a:p>
            <a:r>
              <a:rPr lang="en-GR" sz="4800"/>
              <a:t>OpenGLAM: Challenges and Potentials</a:t>
            </a:r>
          </a:p>
        </p:txBody>
      </p:sp>
      <p:sp>
        <p:nvSpPr>
          <p:cNvPr id="3" name="Subtitle 2">
            <a:extLst>
              <a:ext uri="{FF2B5EF4-FFF2-40B4-BE49-F238E27FC236}">
                <a16:creationId xmlns:a16="http://schemas.microsoft.com/office/drawing/2014/main" id="{615E67A8-A7E6-B9EC-2980-80400B3B6135}"/>
              </a:ext>
            </a:extLst>
          </p:cNvPr>
          <p:cNvSpPr>
            <a:spLocks noGrp="1"/>
          </p:cNvSpPr>
          <p:nvPr>
            <p:ph type="subTitle" idx="1"/>
          </p:nvPr>
        </p:nvSpPr>
        <p:spPr>
          <a:xfrm>
            <a:off x="3880419" y="4300833"/>
            <a:ext cx="4431162" cy="1191873"/>
          </a:xfrm>
        </p:spPr>
        <p:txBody>
          <a:bodyPr>
            <a:normAutofit/>
          </a:bodyPr>
          <a:lstStyle/>
          <a:p>
            <a:r>
              <a:rPr lang="en-GR" dirty="0"/>
              <a:t>Dr Stelios Lekakis, Mazomos BV</a:t>
            </a:r>
          </a:p>
        </p:txBody>
      </p:sp>
    </p:spTree>
    <p:extLst>
      <p:ext uri="{BB962C8B-B14F-4D97-AF65-F5344CB8AC3E}">
        <p14:creationId xmlns:p14="http://schemas.microsoft.com/office/powerpoint/2010/main" val="266065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13.png" descr="A screenshot of a computer&#10;&#10;AI-generated content may be incorrect.">
            <a:extLst>
              <a:ext uri="{FF2B5EF4-FFF2-40B4-BE49-F238E27FC236}">
                <a16:creationId xmlns:a16="http://schemas.microsoft.com/office/drawing/2014/main" id="{E7B737F8-6DAE-A55D-09BB-D844C862C043}"/>
              </a:ext>
            </a:extLst>
          </p:cNvPr>
          <p:cNvPicPr>
            <a:picLocks noGrp="1"/>
          </p:cNvPicPr>
          <p:nvPr>
            <p:ph idx="1"/>
          </p:nvPr>
        </p:nvPicPr>
        <p:blipFill>
          <a:blip r:embed="rId2"/>
          <a:srcRect r="5315"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F554B4A-BAA6-DB5B-4DF4-9B786A42DE4C}"/>
              </a:ext>
            </a:extLst>
          </p:cNvPr>
          <p:cNvSpPr txBox="1"/>
          <p:nvPr/>
        </p:nvSpPr>
        <p:spPr>
          <a:xfrm>
            <a:off x="6662058" y="2808515"/>
            <a:ext cx="4386092" cy="1976503"/>
          </a:xfrm>
          <a:prstGeom prst="rect">
            <a:avLst/>
          </a:prstGeom>
          <a:noFill/>
        </p:spPr>
        <p:txBody>
          <a:bodyPr wrap="square">
            <a:spAutoFit/>
          </a:bodyPr>
          <a:lstStyle/>
          <a:p>
            <a:pPr algn="just">
              <a:lnSpc>
                <a:spcPct val="115000"/>
              </a:lnSpc>
            </a:pPr>
            <a:r>
              <a:rPr lang="en-GB" sz="1800" dirty="0">
                <a:effectLst/>
                <a:latin typeface="Arial" panose="020B0604020202020204" pitchFamily="34" charset="0"/>
                <a:ea typeface="Arial" panose="020B0604020202020204" pitchFamily="34" charset="0"/>
              </a:rPr>
              <a:t>Similar to other UK national museums, the National Gallery charges fees for downloading and reproducing high-resolution images, even of artwork that belongs to the Public Domain (source: </a:t>
            </a:r>
            <a:r>
              <a:rPr lang="en-GB" sz="1800" dirty="0">
                <a:solidFill>
                  <a:srgbClr val="1155CC"/>
                </a:solidFill>
                <a:effectLst/>
                <a:latin typeface="Arial" panose="020B0604020202020204" pitchFamily="34" charset="0"/>
                <a:ea typeface="Arial" panose="020B0604020202020204" pitchFamily="34" charset="0"/>
                <a:hlinkClick r:id="rId3"/>
              </a:rPr>
              <a:t>https://www.nationalgalleryimages.co.uk</a:t>
            </a:r>
            <a:r>
              <a:rPr lang="en-GB" sz="1800" dirty="0">
                <a:effectLst/>
                <a:latin typeface="Arial" panose="020B0604020202020204" pitchFamily="34" charset="0"/>
                <a:ea typeface="Arial" panose="020B0604020202020204" pitchFamily="34" charset="0"/>
              </a:rPr>
              <a:t>).</a:t>
            </a:r>
            <a:endParaRPr lang="en-GR"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1433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20F42-7981-CDE1-9B92-B799B603C4C3}"/>
              </a:ext>
            </a:extLst>
          </p:cNvPr>
          <p:cNvSpPr>
            <a:spLocks noGrp="1"/>
          </p:cNvSpPr>
          <p:nvPr>
            <p:ph idx="1"/>
          </p:nvPr>
        </p:nvSpPr>
        <p:spPr/>
        <p:txBody>
          <a:bodyPr/>
          <a:lstStyle/>
          <a:p>
            <a:pPr marL="0" indent="0">
              <a:buNone/>
            </a:pPr>
            <a:r>
              <a:rPr lang="en-GB" sz="1800" i="1" dirty="0">
                <a:effectLst/>
                <a:latin typeface="Arial" panose="020B0604020202020204" pitchFamily="34" charset="0"/>
                <a:ea typeface="Arial" panose="020B0604020202020204" pitchFamily="34" charset="0"/>
              </a:rPr>
              <a:t>Declaration on Open Access to Cultural </a:t>
            </a:r>
            <a:r>
              <a:rPr lang="en-GB" sz="1800" i="1" dirty="0">
                <a:latin typeface="Arial" panose="020B0604020202020204" pitchFamily="34" charset="0"/>
              </a:rPr>
              <a:t>Heritage</a:t>
            </a:r>
            <a:r>
              <a:rPr lang="en-GR" sz="1800" i="1" dirty="0">
                <a:latin typeface="Arial" panose="020B0604020202020204" pitchFamily="34" charset="0"/>
              </a:rPr>
              <a:t> (OpenGLAM initiative 2013)</a:t>
            </a:r>
          </a:p>
          <a:p>
            <a:endParaRPr lang="en-GR" dirty="0"/>
          </a:p>
          <a:p>
            <a:r>
              <a:rPr lang="en-GB" sz="1800" u="none" strike="noStrike" dirty="0">
                <a:solidFill>
                  <a:srgbClr val="000000"/>
                </a:solidFill>
                <a:effectLst/>
                <a:latin typeface="Arial" panose="020B0604020202020204" pitchFamily="34" charset="0"/>
              </a:rPr>
              <a:t>Principle 1: Dedicate digital information about the artefacts to the public domain using a proper legal tool, such as the </a:t>
            </a:r>
            <a:r>
              <a:rPr lang="en-GB" sz="1800" u="none" strike="noStrike" dirty="0">
                <a:solidFill>
                  <a:srgbClr val="000000"/>
                </a:solidFill>
                <a:effectLst/>
                <a:latin typeface="Arial" panose="020B0604020202020204" pitchFamily="34" charset="0"/>
                <a:hlinkClick r:id="rId2"/>
              </a:rPr>
              <a:t>Creative Commons Zero Waiver</a:t>
            </a:r>
            <a:r>
              <a:rPr lang="en-GB" sz="1800" u="none" strike="noStrike" dirty="0">
                <a:solidFill>
                  <a:srgbClr val="000000"/>
                </a:solidFill>
                <a:effectLst/>
                <a:latin typeface="Arial" panose="020B0604020202020204" pitchFamily="34" charset="0"/>
              </a:rPr>
              <a:t> (CC0).</a:t>
            </a:r>
            <a:endParaRPr lang="en-GR" sz="1800" u="none" strike="noStrike" dirty="0">
              <a:solidFill>
                <a:srgbClr val="666666"/>
              </a:solidFill>
              <a:effectLst/>
              <a:latin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Principle 2: Do not add new rights to the digital representations of works for which copyright has expired. </a:t>
            </a:r>
            <a:endParaRPr lang="en-GR" sz="1800" u="none" strike="noStrike" dirty="0">
              <a:effectLst/>
              <a:latin typeface="Arial" panose="020B0604020202020204" pitchFamily="34" charset="0"/>
              <a:ea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Principle 3: Make an explicit statement of your wishes regarding the reuse and repurposing of your data upon its publication.  </a:t>
            </a:r>
            <a:endParaRPr lang="en-GR" sz="1800" u="none" strike="noStrike" dirty="0">
              <a:effectLst/>
              <a:latin typeface="Arial" panose="020B0604020202020204" pitchFamily="34" charset="0"/>
              <a:ea typeface="Arial" panose="020B0604020202020204" pitchFamily="34" charset="0"/>
            </a:endParaRPr>
          </a:p>
          <a:p>
            <a:pPr marL="0" indent="0">
              <a:buNone/>
            </a:pPr>
            <a:endParaRPr lang="en-GR" dirty="0"/>
          </a:p>
        </p:txBody>
      </p:sp>
      <p:sp>
        <p:nvSpPr>
          <p:cNvPr id="2" name="Title 1">
            <a:extLst>
              <a:ext uri="{FF2B5EF4-FFF2-40B4-BE49-F238E27FC236}">
                <a16:creationId xmlns:a16="http://schemas.microsoft.com/office/drawing/2014/main" id="{BAC0FA71-7C38-15F9-E3D1-76CD9AF06F0B}"/>
              </a:ext>
            </a:extLst>
          </p:cNvPr>
          <p:cNvSpPr>
            <a:spLocks noGrp="1"/>
          </p:cNvSpPr>
          <p:nvPr>
            <p:ph type="title"/>
          </p:nvPr>
        </p:nvSpPr>
        <p:spPr/>
        <p:txBody>
          <a:bodyPr/>
          <a:lstStyle/>
          <a:p>
            <a:r>
              <a:rPr lang="en-GR" dirty="0"/>
              <a:t>Good practice?</a:t>
            </a:r>
          </a:p>
        </p:txBody>
      </p:sp>
    </p:spTree>
    <p:extLst>
      <p:ext uri="{BB962C8B-B14F-4D97-AF65-F5344CB8AC3E}">
        <p14:creationId xmlns:p14="http://schemas.microsoft.com/office/powerpoint/2010/main" val="33290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80A2-AFB7-B43F-BCA9-0BF52BD4B517}"/>
              </a:ext>
            </a:extLst>
          </p:cNvPr>
          <p:cNvSpPr>
            <a:spLocks noGrp="1"/>
          </p:cNvSpPr>
          <p:nvPr>
            <p:ph type="title"/>
          </p:nvPr>
        </p:nvSpPr>
        <p:spPr/>
        <p:txBody>
          <a:bodyPr/>
          <a:lstStyle/>
          <a:p>
            <a:r>
              <a:rPr lang="en-GR" dirty="0"/>
              <a:t>British Library statement</a:t>
            </a:r>
          </a:p>
        </p:txBody>
      </p:sp>
      <p:sp>
        <p:nvSpPr>
          <p:cNvPr id="6" name="Content Placeholder 5">
            <a:extLst>
              <a:ext uri="{FF2B5EF4-FFF2-40B4-BE49-F238E27FC236}">
                <a16:creationId xmlns:a16="http://schemas.microsoft.com/office/drawing/2014/main" id="{19F2580D-EE82-CAA5-DB9E-46B17476007D}"/>
              </a:ext>
            </a:extLst>
          </p:cNvPr>
          <p:cNvSpPr>
            <a:spLocks noGrp="1"/>
          </p:cNvSpPr>
          <p:nvPr>
            <p:ph idx="1"/>
          </p:nvPr>
        </p:nvSpPr>
        <p:spPr>
          <a:xfrm>
            <a:off x="0" y="1825624"/>
            <a:ext cx="12192000" cy="5175251"/>
          </a:xfrm>
        </p:spPr>
        <p:txBody>
          <a:bodyPr>
            <a:normAutofit fontScale="85000" lnSpcReduction="10000"/>
          </a:bodyPr>
          <a:lstStyle/>
          <a:p>
            <a:pPr marL="342900" marR="95250" lvl="0" indent="-342900">
              <a:lnSpc>
                <a:spcPct val="200000"/>
              </a:lnSpc>
              <a:spcBef>
                <a:spcPts val="900"/>
              </a:spcBef>
              <a:buSzPts val="900"/>
              <a:buFont typeface="Arial" panose="020B0604020202020204" pitchFamily="34" charset="0"/>
              <a:buChar char="●"/>
            </a:pPr>
            <a:r>
              <a:rPr lang="en-GB" sz="1600" u="none" strike="noStrike" dirty="0">
                <a:effectLst/>
              </a:rPr>
              <a:t>Please respect the creators – ensure traditional cultural expressions and all ethical concerns in the use of the material are considered, and any information relating to the </a:t>
            </a:r>
            <a:r>
              <a:rPr lang="en-GB" sz="1600" b="1" u="none" strike="noStrike" dirty="0">
                <a:effectLst/>
              </a:rPr>
              <a:t>creator is clear and accurate</a:t>
            </a:r>
            <a:r>
              <a:rPr lang="en-GB" sz="1600" u="none" strike="noStrike" dirty="0">
                <a:effectLst/>
              </a:rPr>
              <a:t>. Please note, any adaptations made to an image should not be </a:t>
            </a:r>
            <a:r>
              <a:rPr lang="en-GB" sz="1600" b="1" u="none" strike="noStrike" dirty="0">
                <a:effectLst/>
              </a:rPr>
              <a:t>attributed</a:t>
            </a:r>
            <a:r>
              <a:rPr lang="en-GB" sz="1600" u="none" strike="noStrike" dirty="0">
                <a:effectLst/>
              </a:rPr>
              <a:t> to the original creator and should not be derogatory to the originating cultures or communities.</a:t>
            </a:r>
            <a:endParaRPr lang="en-GR" sz="2400" u="none" strike="noStrike" dirty="0">
              <a:effectLst/>
            </a:endParaRPr>
          </a:p>
          <a:p>
            <a:pPr marL="342900" marR="95250" lvl="0" indent="-342900">
              <a:lnSpc>
                <a:spcPct val="200000"/>
              </a:lnSpc>
              <a:buSzPts val="900"/>
              <a:buFont typeface="Arial" panose="020B0604020202020204" pitchFamily="34" charset="0"/>
              <a:buChar char="●"/>
            </a:pPr>
            <a:r>
              <a:rPr lang="en-GB" sz="1600" u="none" strike="noStrike" dirty="0">
                <a:effectLst/>
              </a:rPr>
              <a:t>Please credit the source of the material – providing </a:t>
            </a:r>
            <a:r>
              <a:rPr lang="en-GB" sz="1600" b="1" u="none" strike="noStrike" dirty="0">
                <a:effectLst/>
              </a:rPr>
              <a:t>a link back </a:t>
            </a:r>
            <a:r>
              <a:rPr lang="en-GB" sz="1600" u="none" strike="noStrike" dirty="0">
                <a:effectLst/>
              </a:rPr>
              <a:t>to the image on the British Library’s website will encourage others to explore and use the collections.</a:t>
            </a:r>
            <a:endParaRPr lang="en-GR" sz="2400" u="none" strike="noStrike" dirty="0">
              <a:effectLst/>
            </a:endParaRPr>
          </a:p>
          <a:p>
            <a:pPr marL="342900" marR="95250" lvl="0" indent="-342900">
              <a:lnSpc>
                <a:spcPct val="200000"/>
              </a:lnSpc>
              <a:buSzPts val="900"/>
              <a:buFont typeface="Arial" panose="020B0604020202020204" pitchFamily="34" charset="0"/>
              <a:buChar char="●"/>
            </a:pPr>
            <a:r>
              <a:rPr lang="en-GB" sz="1600" u="none" strike="noStrike" dirty="0">
                <a:effectLst/>
              </a:rPr>
              <a:t>Please </a:t>
            </a:r>
            <a:r>
              <a:rPr lang="en-GB" sz="1600" b="1" u="none" strike="noStrike" dirty="0">
                <a:effectLst/>
              </a:rPr>
              <a:t>share knowledge </a:t>
            </a:r>
            <a:r>
              <a:rPr lang="en-GB" sz="1600" u="none" strike="noStrike" dirty="0">
                <a:effectLst/>
              </a:rPr>
              <a:t>where possible – please annotate, tag and share derivative works with others as well as the Library wherever possible. </a:t>
            </a:r>
            <a:endParaRPr lang="en-GR" sz="2400" u="none" strike="noStrike" dirty="0">
              <a:effectLst/>
            </a:endParaRPr>
          </a:p>
          <a:p>
            <a:pPr marL="342900" marR="95250" lvl="0" indent="-342900">
              <a:lnSpc>
                <a:spcPct val="200000"/>
              </a:lnSpc>
              <a:buSzPts val="900"/>
              <a:buFont typeface="Arial" panose="020B0604020202020204" pitchFamily="34" charset="0"/>
              <a:buChar char="●"/>
            </a:pPr>
            <a:r>
              <a:rPr lang="en-GB" sz="1600" b="1" u="none" strike="noStrike" dirty="0">
                <a:effectLst/>
              </a:rPr>
              <a:t>Support the Public Domain </a:t>
            </a:r>
            <a:r>
              <a:rPr lang="en-GB" sz="1600" u="none" strike="noStrike" dirty="0">
                <a:effectLst/>
              </a:rPr>
              <a:t>– users of public domain works are asked to support the efforts of the Library to care for, preserve, digitise and make public domain works available. This support could include monetary contributions or work in kind, particularly when the work is being used for commercial or other for-profit purposes.</a:t>
            </a:r>
            <a:endParaRPr lang="en-GR" sz="2400" u="none" strike="noStrike" dirty="0">
              <a:effectLst/>
            </a:endParaRPr>
          </a:p>
          <a:p>
            <a:pPr marL="342900" marR="95250" lvl="0" indent="-342900">
              <a:lnSpc>
                <a:spcPct val="200000"/>
              </a:lnSpc>
              <a:spcAft>
                <a:spcPts val="900"/>
              </a:spcAft>
              <a:buSzPts val="900"/>
              <a:buFont typeface="Arial" panose="020B0604020202020204" pitchFamily="34" charset="0"/>
              <a:buChar char="●"/>
            </a:pPr>
            <a:r>
              <a:rPr lang="en-GB" sz="1600" u="none" strike="noStrike" dirty="0">
                <a:effectLst/>
              </a:rPr>
              <a:t>Please </a:t>
            </a:r>
            <a:r>
              <a:rPr lang="en-GB" sz="1600" b="1" u="none" strike="noStrike" dirty="0">
                <a:effectLst/>
              </a:rPr>
              <a:t>preserve all public domain</a:t>
            </a:r>
            <a:r>
              <a:rPr lang="en-GB" sz="1600" u="none" strike="noStrike" dirty="0">
                <a:effectLst/>
              </a:rPr>
              <a:t> marks and notices attached to the works – this will notify other users that the images are free from copyright restrictions and encourage greater use of the collection.</a:t>
            </a:r>
            <a:endParaRPr lang="en-GR" sz="2400" u="none" strike="noStrike"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34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5167-E989-B532-65FB-A9D9C9B51B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F1546-821D-7C11-9586-D56E6C73E876}"/>
              </a:ext>
            </a:extLst>
          </p:cNvPr>
          <p:cNvSpPr>
            <a:spLocks noGrp="1"/>
          </p:cNvSpPr>
          <p:nvPr>
            <p:ph idx="1"/>
          </p:nvPr>
        </p:nvSpPr>
        <p:spPr/>
        <p:txBody>
          <a:bodyPr>
            <a:normAutofit/>
          </a:bodyPr>
          <a:lstStyle/>
          <a:p>
            <a:pPr marL="0" indent="0">
              <a:buNone/>
            </a:pPr>
            <a:r>
              <a:rPr lang="en-GB" sz="1800" i="1" dirty="0">
                <a:effectLst/>
                <a:latin typeface="Arial" panose="020B0604020202020204" pitchFamily="34" charset="0"/>
                <a:ea typeface="Arial" panose="020B0604020202020204" pitchFamily="34" charset="0"/>
              </a:rPr>
              <a:t>Declaration on Open Access to Cultural </a:t>
            </a:r>
            <a:r>
              <a:rPr lang="en-GB" sz="1800" i="1" dirty="0">
                <a:latin typeface="Arial" panose="020B0604020202020204" pitchFamily="34" charset="0"/>
              </a:rPr>
              <a:t>Heritage</a:t>
            </a:r>
            <a:r>
              <a:rPr lang="en-GR" sz="1800" i="1" dirty="0">
                <a:latin typeface="Arial" panose="020B0604020202020204" pitchFamily="34" charset="0"/>
              </a:rPr>
              <a:t> (OpenGLAM initiative 2013)</a:t>
            </a:r>
          </a:p>
          <a:p>
            <a:endParaRPr lang="en-GR" dirty="0"/>
          </a:p>
          <a:p>
            <a:r>
              <a:rPr lang="en-GB" sz="1800" u="none" strike="noStrike" dirty="0">
                <a:solidFill>
                  <a:srgbClr val="000000"/>
                </a:solidFill>
                <a:effectLst/>
                <a:latin typeface="Arial" panose="020B0604020202020204" pitchFamily="34" charset="0"/>
              </a:rPr>
              <a:t>Principle 1: Dedicate digital information about the artefacts to the public domain using a proper legal tool, such as the </a:t>
            </a:r>
            <a:r>
              <a:rPr lang="en-GB" sz="1800" u="none" strike="noStrike" dirty="0">
                <a:solidFill>
                  <a:srgbClr val="000000"/>
                </a:solidFill>
                <a:effectLst/>
                <a:latin typeface="Arial" panose="020B0604020202020204" pitchFamily="34" charset="0"/>
                <a:hlinkClick r:id="rId2"/>
              </a:rPr>
              <a:t>Creative Commons Zero Waiver</a:t>
            </a:r>
            <a:r>
              <a:rPr lang="en-GB" sz="1800" u="none" strike="noStrike" dirty="0">
                <a:solidFill>
                  <a:srgbClr val="000000"/>
                </a:solidFill>
                <a:effectLst/>
                <a:latin typeface="Arial" panose="020B0604020202020204" pitchFamily="34" charset="0"/>
              </a:rPr>
              <a:t> (CC0).</a:t>
            </a:r>
            <a:endParaRPr lang="en-GR" sz="1800" u="none" strike="noStrike" dirty="0">
              <a:solidFill>
                <a:srgbClr val="666666"/>
              </a:solidFill>
              <a:effectLst/>
              <a:latin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Principle 2: Do not add new rights to the digital representations of works for which copyright has expired. </a:t>
            </a:r>
            <a:endParaRPr lang="en-GR" sz="1800" u="none" strike="noStrike" dirty="0">
              <a:effectLst/>
              <a:latin typeface="Arial" panose="020B0604020202020204" pitchFamily="34" charset="0"/>
              <a:ea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Principle 3: Make an explicit statement of your wishes regarding the reuse and repurposing of your data upon its publication.  </a:t>
            </a:r>
            <a:endParaRPr lang="en-GR" sz="1800" dirty="0">
              <a:latin typeface="Arial" panose="020B0604020202020204" pitchFamily="34" charset="0"/>
              <a:ea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Principle 4: Publish data in open file formats that are machine readable so that data can be easily extracted by computer programmes.</a:t>
            </a:r>
          </a:p>
          <a:p>
            <a:pPr lvl="1"/>
            <a:r>
              <a:rPr lang="en-GB" sz="1800" dirty="0">
                <a:effectLst/>
                <a:latin typeface="Arial" panose="020B0604020202020204" pitchFamily="34" charset="0"/>
                <a:ea typeface="Arial" panose="020B0604020202020204" pitchFamily="34" charset="0"/>
              </a:rPr>
              <a:t>such as </a:t>
            </a:r>
            <a:r>
              <a:rPr lang="en-GB" sz="1800" dirty="0">
                <a:solidFill>
                  <a:srgbClr val="202124"/>
                </a:solidFill>
                <a:effectLst/>
                <a:highlight>
                  <a:srgbClr val="FFFFFF"/>
                </a:highlight>
                <a:latin typeface="Arial" panose="020B0604020202020204" pitchFamily="34" charset="0"/>
                <a:ea typeface="Arial" panose="020B0604020202020204" pitchFamily="34" charset="0"/>
              </a:rPr>
              <a:t>OAI-PMH (Open Archives Initiative Protocol for Metadata Harvesting) or </a:t>
            </a:r>
            <a:r>
              <a:rPr lang="en-GB" sz="1800" dirty="0">
                <a:effectLst/>
                <a:highlight>
                  <a:srgbClr val="FFFFFF"/>
                </a:highlight>
                <a:latin typeface="Arial" panose="020B0604020202020204" pitchFamily="34" charset="0"/>
                <a:ea typeface="Arial" panose="020B0604020202020204" pitchFamily="34" charset="0"/>
              </a:rPr>
              <a:t>Axiell API, secures easy access and reuse by those interested.</a:t>
            </a:r>
            <a:endParaRPr lang="en-GR" sz="1800" dirty="0">
              <a:highlight>
                <a:srgbClr val="FFFFFF"/>
              </a:highlight>
              <a:latin typeface="Arial" panose="020B0604020202020204" pitchFamily="34" charset="0"/>
              <a:ea typeface="Arial" panose="020B0604020202020204" pitchFamily="34" charset="0"/>
            </a:endParaRPr>
          </a:p>
          <a:p>
            <a:pPr marL="228600" lvl="1">
              <a:spcBef>
                <a:spcPts val="1000"/>
              </a:spcBef>
            </a:pPr>
            <a:r>
              <a:rPr lang="en-GB" sz="1800" dirty="0">
                <a:latin typeface="Arial" panose="020B0604020202020204" pitchFamily="34" charset="0"/>
              </a:rPr>
              <a:t>Principle 5: Pursue audiences’ engagement in novel ways on the web</a:t>
            </a:r>
            <a:endParaRPr lang="en-GR" sz="1800" dirty="0">
              <a:latin typeface="Arial" panose="020B0604020202020204" pitchFamily="34" charset="0"/>
            </a:endParaRPr>
          </a:p>
          <a:p>
            <a:pPr marL="228600" lvl="1">
              <a:spcBef>
                <a:spcPts val="1000"/>
              </a:spcBef>
            </a:pPr>
            <a:endParaRPr lang="en-GR" sz="1800" dirty="0">
              <a:latin typeface="Arial" panose="020B0604020202020204" pitchFamily="34" charset="0"/>
            </a:endParaRPr>
          </a:p>
          <a:p>
            <a:pPr marL="0" indent="0">
              <a:buNone/>
            </a:pPr>
            <a:endParaRPr lang="en-GR" dirty="0"/>
          </a:p>
        </p:txBody>
      </p:sp>
      <p:sp>
        <p:nvSpPr>
          <p:cNvPr id="2" name="Title 1">
            <a:extLst>
              <a:ext uri="{FF2B5EF4-FFF2-40B4-BE49-F238E27FC236}">
                <a16:creationId xmlns:a16="http://schemas.microsoft.com/office/drawing/2014/main" id="{1407F13D-3F07-BFE2-4836-88DBF9949126}"/>
              </a:ext>
            </a:extLst>
          </p:cNvPr>
          <p:cNvSpPr>
            <a:spLocks noGrp="1"/>
          </p:cNvSpPr>
          <p:nvPr>
            <p:ph type="title"/>
          </p:nvPr>
        </p:nvSpPr>
        <p:spPr/>
        <p:txBody>
          <a:bodyPr/>
          <a:lstStyle/>
          <a:p>
            <a:r>
              <a:rPr lang="en-GR" dirty="0"/>
              <a:t>Good practice?</a:t>
            </a:r>
          </a:p>
        </p:txBody>
      </p:sp>
    </p:spTree>
    <p:extLst>
      <p:ext uri="{BB962C8B-B14F-4D97-AF65-F5344CB8AC3E}">
        <p14:creationId xmlns:p14="http://schemas.microsoft.com/office/powerpoint/2010/main" val="154043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0A45C-49D9-04BF-7B0A-25021F4AA8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0CC8D-67DF-472C-951E-BC362F7B5B82}"/>
              </a:ext>
            </a:extLst>
          </p:cNvPr>
          <p:cNvSpPr>
            <a:spLocks noGrp="1"/>
          </p:cNvSpPr>
          <p:nvPr>
            <p:ph idx="1"/>
          </p:nvPr>
        </p:nvSpPr>
        <p:spPr/>
        <p:txBody>
          <a:bodyPr>
            <a:normAutofit/>
          </a:bodyPr>
          <a:lstStyle/>
          <a:p>
            <a:pPr marL="0" indent="0">
              <a:buNone/>
            </a:pPr>
            <a:endParaRPr lang="en-GR" sz="1800" dirty="0">
              <a:latin typeface="Arial" panose="020B0604020202020204" pitchFamily="34" charset="0"/>
            </a:endParaRPr>
          </a:p>
          <a:p>
            <a:pPr marL="228600" lvl="1">
              <a:spcBef>
                <a:spcPts val="1000"/>
              </a:spcBef>
            </a:pPr>
            <a:r>
              <a:rPr lang="en-GR" sz="1800" b="1" dirty="0">
                <a:latin typeface="Arial" panose="020B0604020202020204" pitchFamily="34" charset="0"/>
              </a:rPr>
              <a:t>Trust PDA aggregators</a:t>
            </a:r>
            <a:r>
              <a:rPr lang="en-GR" sz="1800" dirty="0">
                <a:latin typeface="Arial" panose="020B0604020202020204" pitchFamily="34" charset="0"/>
              </a:rPr>
              <a:t>: </a:t>
            </a:r>
            <a:r>
              <a:rPr lang="en-GB" sz="1800" dirty="0" err="1">
                <a:effectLst/>
                <a:latin typeface="Arial" panose="020B0604020202020204" pitchFamily="34" charset="0"/>
                <a:ea typeface="Arial" panose="020B0604020202020204" pitchFamily="34" charset="0"/>
              </a:rPr>
              <a:t>Europeana</a:t>
            </a:r>
            <a:r>
              <a:rPr lang="en-GB" sz="1800" dirty="0">
                <a:effectLst/>
                <a:latin typeface="Arial" panose="020B0604020202020204" pitchFamily="34" charset="0"/>
                <a:ea typeface="Arial" panose="020B0604020202020204" pitchFamily="34" charset="0"/>
              </a:rPr>
              <a:t>, Flickr Commons and Wikimedia Commons were amongst the first initiatives that served as online libraries and aggregators of cultural metadata from GLAMs across Europe and beyond. </a:t>
            </a:r>
          </a:p>
          <a:p>
            <a:pPr marL="228600" lvl="1">
              <a:spcBef>
                <a:spcPts val="1000"/>
              </a:spcBef>
            </a:pPr>
            <a:r>
              <a:rPr lang="en-GB" sz="1800" dirty="0">
                <a:effectLst/>
                <a:latin typeface="Arial" panose="020B0604020202020204" pitchFamily="34" charset="0"/>
                <a:ea typeface="Arial" panose="020B0604020202020204" pitchFamily="34" charset="0"/>
              </a:rPr>
              <a:t>Today, additional country-specific or thematic open data platforms have also been developed, such as Art UK in Britain, Deutsche </a:t>
            </a:r>
            <a:r>
              <a:rPr lang="en-GB" sz="1800" dirty="0" err="1">
                <a:effectLst/>
                <a:latin typeface="Arial" panose="020B0604020202020204" pitchFamily="34" charset="0"/>
                <a:ea typeface="Arial" panose="020B0604020202020204" pitchFamily="34" charset="0"/>
              </a:rPr>
              <a:t>Digitale</a:t>
            </a:r>
            <a:r>
              <a:rPr lang="en-GB" sz="1800" dirty="0">
                <a:effectLst/>
                <a:latin typeface="Arial" panose="020B0604020202020204" pitchFamily="34" charset="0"/>
                <a:ea typeface="Arial" panose="020B0604020202020204" pitchFamily="34" charset="0"/>
              </a:rPr>
              <a:t> </a:t>
            </a:r>
            <a:r>
              <a:rPr lang="en-GB" sz="1800" dirty="0" err="1">
                <a:effectLst/>
                <a:latin typeface="Arial" panose="020B0604020202020204" pitchFamily="34" charset="0"/>
                <a:ea typeface="Arial" panose="020B0604020202020204" pitchFamily="34" charset="0"/>
              </a:rPr>
              <a:t>Bibliothek</a:t>
            </a:r>
            <a:r>
              <a:rPr lang="en-GB" sz="1800" dirty="0">
                <a:effectLst/>
                <a:latin typeface="Arial" panose="020B0604020202020204" pitchFamily="34" charset="0"/>
                <a:ea typeface="Arial" panose="020B0604020202020204" pitchFamily="34" charset="0"/>
              </a:rPr>
              <a:t> and Coding Da Vinci in Germany, Paris </a:t>
            </a:r>
            <a:r>
              <a:rPr lang="en-GB" sz="1800" dirty="0" err="1">
                <a:effectLst/>
                <a:latin typeface="Arial" panose="020B0604020202020204" pitchFamily="34" charset="0"/>
                <a:ea typeface="Arial" panose="020B0604020202020204" pitchFamily="34" charset="0"/>
              </a:rPr>
              <a:t>Musées</a:t>
            </a:r>
            <a:r>
              <a:rPr lang="en-GB" sz="1800" dirty="0">
                <a:effectLst/>
                <a:latin typeface="Arial" panose="020B0604020202020204" pitchFamily="34" charset="0"/>
                <a:ea typeface="Arial" panose="020B0604020202020204" pitchFamily="34" charset="0"/>
              </a:rPr>
              <a:t> in France, Museums Public Portal in Estonia and many others. </a:t>
            </a:r>
          </a:p>
          <a:p>
            <a:pPr marL="228600" lvl="1">
              <a:spcBef>
                <a:spcPts val="1000"/>
              </a:spcBef>
            </a:pPr>
            <a:r>
              <a:rPr lang="en-GB" sz="1800" dirty="0">
                <a:effectLst/>
                <a:latin typeface="Arial" panose="020B0604020202020204" pitchFamily="34" charset="0"/>
                <a:ea typeface="Arial" panose="020B0604020202020204" pitchFamily="34" charset="0"/>
              </a:rPr>
              <a:t>Aggregators are useful channels for GLAMs disseminating cultural data and promoting content by reaching out to wider audiences (e.g. as compared to the organisation's own website). However, aggregators usually integrate and publish data that is already digitised by GLAMs.</a:t>
            </a:r>
            <a:endParaRPr lang="en-GR" sz="1800" dirty="0">
              <a:effectLst/>
              <a:latin typeface="Arial" panose="020B0604020202020204" pitchFamily="34" charset="0"/>
              <a:ea typeface="Arial" panose="020B0604020202020204" pitchFamily="34" charset="0"/>
            </a:endParaRPr>
          </a:p>
          <a:p>
            <a:pPr marL="0" lvl="1" indent="0">
              <a:spcBef>
                <a:spcPts val="1000"/>
              </a:spcBef>
              <a:buNone/>
            </a:pPr>
            <a:endParaRPr lang="en-GR" sz="1800" dirty="0">
              <a:latin typeface="Arial" panose="020B0604020202020204" pitchFamily="34" charset="0"/>
            </a:endParaRPr>
          </a:p>
          <a:p>
            <a:pPr marL="0" indent="0">
              <a:buNone/>
            </a:pPr>
            <a:endParaRPr lang="en-GR" dirty="0"/>
          </a:p>
        </p:txBody>
      </p:sp>
      <p:sp>
        <p:nvSpPr>
          <p:cNvPr id="2" name="Title 1">
            <a:extLst>
              <a:ext uri="{FF2B5EF4-FFF2-40B4-BE49-F238E27FC236}">
                <a16:creationId xmlns:a16="http://schemas.microsoft.com/office/drawing/2014/main" id="{F6758B41-6A45-161C-43E1-384BF4FDCB77}"/>
              </a:ext>
            </a:extLst>
          </p:cNvPr>
          <p:cNvSpPr>
            <a:spLocks noGrp="1"/>
          </p:cNvSpPr>
          <p:nvPr>
            <p:ph type="title"/>
          </p:nvPr>
        </p:nvSpPr>
        <p:spPr/>
        <p:txBody>
          <a:bodyPr/>
          <a:lstStyle/>
          <a:p>
            <a:r>
              <a:rPr lang="en-GR" dirty="0"/>
              <a:t>Good practice?</a:t>
            </a:r>
          </a:p>
        </p:txBody>
      </p:sp>
    </p:spTree>
    <p:extLst>
      <p:ext uri="{BB962C8B-B14F-4D97-AF65-F5344CB8AC3E}">
        <p14:creationId xmlns:p14="http://schemas.microsoft.com/office/powerpoint/2010/main" val="178821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073B-FD85-87D9-915D-B553D6F8095F}"/>
              </a:ext>
            </a:extLst>
          </p:cNvPr>
          <p:cNvSpPr>
            <a:spLocks noGrp="1"/>
          </p:cNvSpPr>
          <p:nvPr>
            <p:ph type="title"/>
          </p:nvPr>
        </p:nvSpPr>
        <p:spPr/>
        <p:txBody>
          <a:bodyPr/>
          <a:lstStyle/>
          <a:p>
            <a:r>
              <a:rPr lang="en-GR" dirty="0"/>
              <a:t>Good practice?</a:t>
            </a:r>
          </a:p>
        </p:txBody>
      </p:sp>
      <p:sp>
        <p:nvSpPr>
          <p:cNvPr id="3" name="Content Placeholder 2">
            <a:extLst>
              <a:ext uri="{FF2B5EF4-FFF2-40B4-BE49-F238E27FC236}">
                <a16:creationId xmlns:a16="http://schemas.microsoft.com/office/drawing/2014/main" id="{77ED0659-B82B-28D5-B190-C831A230A2E0}"/>
              </a:ext>
            </a:extLst>
          </p:cNvPr>
          <p:cNvSpPr>
            <a:spLocks noGrp="1"/>
          </p:cNvSpPr>
          <p:nvPr>
            <p:ph idx="1"/>
          </p:nvPr>
        </p:nvSpPr>
        <p:spPr/>
        <p:txBody>
          <a:bodyPr/>
          <a:lstStyle/>
          <a:p>
            <a:r>
              <a:rPr lang="en-GB" sz="1800" dirty="0">
                <a:effectLst/>
                <a:latin typeface="Arial" panose="020B0604020202020204" pitchFamily="34" charset="0"/>
                <a:ea typeface="Arial" panose="020B0604020202020204" pitchFamily="34" charset="0"/>
              </a:rPr>
              <a:t>A map of GLAMs in Europe participating in Google Arts &amp; Culture as partner institutions (source: </a:t>
            </a:r>
            <a:r>
              <a:rPr lang="en-GB" sz="1800" dirty="0">
                <a:solidFill>
                  <a:srgbClr val="1155CC"/>
                </a:solidFill>
                <a:effectLst/>
                <a:latin typeface="Arial" panose="020B0604020202020204" pitchFamily="34" charset="0"/>
                <a:ea typeface="Arial" panose="020B0604020202020204" pitchFamily="34" charset="0"/>
                <a:hlinkClick r:id="rId2"/>
              </a:rPr>
              <a:t>https://artsandculture.google.com/partner?tab=map</a:t>
            </a:r>
            <a:r>
              <a:rPr lang="en-GR" dirty="0">
                <a:effectLst/>
              </a:rPr>
              <a:t> </a:t>
            </a:r>
            <a:endParaRPr lang="en-GR" dirty="0"/>
          </a:p>
        </p:txBody>
      </p:sp>
      <p:pic>
        <p:nvPicPr>
          <p:cNvPr id="4" name="image18.png">
            <a:extLst>
              <a:ext uri="{FF2B5EF4-FFF2-40B4-BE49-F238E27FC236}">
                <a16:creationId xmlns:a16="http://schemas.microsoft.com/office/drawing/2014/main" id="{D6DF6221-EF96-2A8D-2A24-2C0B496943A8}"/>
              </a:ext>
            </a:extLst>
          </p:cNvPr>
          <p:cNvPicPr/>
          <p:nvPr/>
        </p:nvPicPr>
        <p:blipFill>
          <a:blip r:embed="rId3"/>
          <a:srcRect/>
          <a:stretch>
            <a:fillRect/>
          </a:stretch>
        </p:blipFill>
        <p:spPr>
          <a:xfrm>
            <a:off x="6684962" y="2339340"/>
            <a:ext cx="4394200" cy="4153535"/>
          </a:xfrm>
          <a:prstGeom prst="rect">
            <a:avLst/>
          </a:prstGeom>
          <a:ln/>
        </p:spPr>
      </p:pic>
    </p:spTree>
    <p:extLst>
      <p:ext uri="{BB962C8B-B14F-4D97-AF65-F5344CB8AC3E}">
        <p14:creationId xmlns:p14="http://schemas.microsoft.com/office/powerpoint/2010/main" val="7673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01299-E72C-0EEC-AC93-AAE3BC8FAF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F92DBE-BB76-A281-A746-336B8CCF60CA}"/>
              </a:ext>
            </a:extLst>
          </p:cNvPr>
          <p:cNvSpPr>
            <a:spLocks noGrp="1"/>
          </p:cNvSpPr>
          <p:nvPr>
            <p:ph idx="1"/>
          </p:nvPr>
        </p:nvSpPr>
        <p:spPr/>
        <p:txBody>
          <a:bodyPr>
            <a:normAutofit fontScale="92500" lnSpcReduction="20000"/>
          </a:bodyPr>
          <a:lstStyle/>
          <a:p>
            <a:pPr algn="just">
              <a:lnSpc>
                <a:spcPct val="200000"/>
              </a:lnSpc>
            </a:pPr>
            <a:r>
              <a:rPr lang="en-GB" sz="1800" dirty="0">
                <a:effectLst/>
                <a:latin typeface="Arial" panose="020B0604020202020204" pitchFamily="34" charset="0"/>
                <a:ea typeface="Arial" panose="020B0604020202020204" pitchFamily="34" charset="0"/>
              </a:rPr>
              <a:t>The Google Arts project provided the opportunity to many state-subsidised GLAMs with limited resources, capacity and manpower to enter the digital realm and benefit from the tools and a mass-distribution platform that would be impossible to develop independently. </a:t>
            </a:r>
            <a:r>
              <a:rPr lang="en-GB" sz="1800" b="1" dirty="0">
                <a:effectLst/>
                <a:latin typeface="Arial" panose="020B0604020202020204" pitchFamily="34" charset="0"/>
                <a:ea typeface="Arial" panose="020B0604020202020204" pitchFamily="34" charset="0"/>
              </a:rPr>
              <a:t>The platform features only copyright free and copyright cleared content and the ownership of </a:t>
            </a:r>
            <a:r>
              <a:rPr lang="en-GB" sz="1800" b="1" dirty="0">
                <a:solidFill>
                  <a:srgbClr val="202122"/>
                </a:solidFill>
                <a:effectLst/>
                <a:latin typeface="Arial" panose="020B0604020202020204" pitchFamily="34" charset="0"/>
                <a:ea typeface="Arial" panose="020B0604020202020204" pitchFamily="34" charset="0"/>
              </a:rPr>
              <a:t>artworks’ imagery remains with partnering GLAMs. However, digitised materials can be accessed only through Google.</a:t>
            </a:r>
            <a:r>
              <a:rPr lang="en-GB" sz="1800" dirty="0">
                <a:solidFill>
                  <a:srgbClr val="202122"/>
                </a:solidFill>
                <a:effectLst/>
                <a:latin typeface="Arial" panose="020B0604020202020204" pitchFamily="34" charset="0"/>
                <a:ea typeface="Arial" panose="020B0604020202020204" pitchFamily="34" charset="0"/>
              </a:rPr>
              <a:t> This raises some ethical concerns given that </a:t>
            </a:r>
            <a:r>
              <a:rPr lang="en-GB" sz="1800" dirty="0">
                <a:effectLst/>
                <a:latin typeface="Arial" panose="020B0604020202020204" pitchFamily="34" charset="0"/>
                <a:ea typeface="Arial" panose="020B0604020202020204" pitchFamily="34" charset="0"/>
              </a:rPr>
              <a:t>the Arts &amp; Culture project allowed Google to conveniently create ‘a walled garden’ by determining access and channel activity through the company’s own tools and applications (</a:t>
            </a:r>
            <a:r>
              <a:rPr lang="en-GB" sz="1800" dirty="0" err="1">
                <a:effectLst/>
                <a:latin typeface="Arial" panose="020B0604020202020204" pitchFamily="34" charset="0"/>
                <a:ea typeface="Arial" panose="020B0604020202020204" pitchFamily="34" charset="0"/>
              </a:rPr>
              <a:t>Sanderhoff</a:t>
            </a:r>
            <a:r>
              <a:rPr lang="en-GB" sz="1800" dirty="0">
                <a:effectLst/>
                <a:latin typeface="Arial" panose="020B0604020202020204" pitchFamily="34" charset="0"/>
                <a:ea typeface="Arial" panose="020B0604020202020204" pitchFamily="34" charset="0"/>
              </a:rPr>
              <a:t>, 2014: 70). Thus, although non-commercial per se, Google Arts assigns excessive power to a private company over how users will engage with public content online.</a:t>
            </a:r>
            <a:endParaRPr lang="en-GR" sz="1800" dirty="0">
              <a:effectLst/>
              <a:latin typeface="Arial" panose="020B0604020202020204" pitchFamily="34" charset="0"/>
              <a:ea typeface="Arial" panose="020B0604020202020204" pitchFamily="34" charset="0"/>
            </a:endParaRPr>
          </a:p>
          <a:p>
            <a:pPr marL="0" lvl="1" indent="0">
              <a:spcBef>
                <a:spcPts val="1000"/>
              </a:spcBef>
              <a:buNone/>
            </a:pPr>
            <a:endParaRPr lang="en-GR" sz="1800" dirty="0">
              <a:latin typeface="Arial" panose="020B0604020202020204" pitchFamily="34" charset="0"/>
            </a:endParaRPr>
          </a:p>
          <a:p>
            <a:pPr marL="0" indent="0">
              <a:buNone/>
            </a:pPr>
            <a:endParaRPr lang="en-GR" dirty="0"/>
          </a:p>
        </p:txBody>
      </p:sp>
      <p:sp>
        <p:nvSpPr>
          <p:cNvPr id="2" name="Title 1">
            <a:extLst>
              <a:ext uri="{FF2B5EF4-FFF2-40B4-BE49-F238E27FC236}">
                <a16:creationId xmlns:a16="http://schemas.microsoft.com/office/drawing/2014/main" id="{06E49621-8257-D566-7918-69780AC826B3}"/>
              </a:ext>
            </a:extLst>
          </p:cNvPr>
          <p:cNvSpPr>
            <a:spLocks noGrp="1"/>
          </p:cNvSpPr>
          <p:nvPr>
            <p:ph type="title"/>
          </p:nvPr>
        </p:nvSpPr>
        <p:spPr/>
        <p:txBody>
          <a:bodyPr/>
          <a:lstStyle/>
          <a:p>
            <a:r>
              <a:rPr lang="en-GR" dirty="0"/>
              <a:t>Good practice?</a:t>
            </a:r>
          </a:p>
        </p:txBody>
      </p:sp>
    </p:spTree>
    <p:extLst>
      <p:ext uri="{BB962C8B-B14F-4D97-AF65-F5344CB8AC3E}">
        <p14:creationId xmlns:p14="http://schemas.microsoft.com/office/powerpoint/2010/main" val="335983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5.png" descr="A map of europe with countries/regions&#10;&#10;AI-generated content may be incorrect.">
            <a:extLst>
              <a:ext uri="{FF2B5EF4-FFF2-40B4-BE49-F238E27FC236}">
                <a16:creationId xmlns:a16="http://schemas.microsoft.com/office/drawing/2014/main" id="{372F3AD8-5FD2-04BA-5439-49CF0F11A8DB}"/>
              </a:ext>
            </a:extLst>
          </p:cNvPr>
          <p:cNvPicPr>
            <a:picLocks noGrp="1"/>
          </p:cNvPicPr>
          <p:nvPr>
            <p:ph idx="1"/>
          </p:nvPr>
        </p:nvPicPr>
        <p:blipFill>
          <a:blip r:embed="rId2"/>
          <a:stretch>
            <a:fillRect/>
          </a:stretch>
        </p:blipFill>
        <p:spPr>
          <a:xfrm>
            <a:off x="643467" y="675471"/>
            <a:ext cx="10905066" cy="5507057"/>
          </a:xfrm>
          <a:prstGeom prst="rect">
            <a:avLst/>
          </a:prstGeom>
        </p:spPr>
      </p:pic>
      <p:sp>
        <p:nvSpPr>
          <p:cNvPr id="6" name="TextBox 5">
            <a:extLst>
              <a:ext uri="{FF2B5EF4-FFF2-40B4-BE49-F238E27FC236}">
                <a16:creationId xmlns:a16="http://schemas.microsoft.com/office/drawing/2014/main" id="{729E4916-0194-532C-A98E-4E908701F826}"/>
              </a:ext>
            </a:extLst>
          </p:cNvPr>
          <p:cNvSpPr txBox="1"/>
          <p:nvPr/>
        </p:nvSpPr>
        <p:spPr>
          <a:xfrm>
            <a:off x="0" y="6146780"/>
            <a:ext cx="12030075" cy="711220"/>
          </a:xfrm>
          <a:prstGeom prst="rect">
            <a:avLst/>
          </a:prstGeom>
          <a:noFill/>
        </p:spPr>
        <p:txBody>
          <a:bodyPr wrap="square">
            <a:spAutoFit/>
          </a:bodyPr>
          <a:lstStyle/>
          <a:p>
            <a:pPr algn="just">
              <a:lnSpc>
                <a:spcPct val="115000"/>
              </a:lnSpc>
            </a:pPr>
            <a:r>
              <a:rPr lang="en-GB" sz="1800" dirty="0">
                <a:effectLst/>
                <a:latin typeface="Arial" panose="020B0604020202020204" pitchFamily="34" charset="0"/>
                <a:ea typeface="Arial" panose="020B0604020202020204" pitchFamily="34" charset="0"/>
              </a:rPr>
              <a:t>Percentages of participating GLAMs per country in the </a:t>
            </a:r>
            <a:r>
              <a:rPr lang="en-GB" sz="1800" dirty="0" err="1">
                <a:effectLst/>
                <a:latin typeface="Arial" panose="020B0604020202020204" pitchFamily="34" charset="0"/>
                <a:ea typeface="Arial" panose="020B0604020202020204" pitchFamily="34" charset="0"/>
              </a:rPr>
              <a:t>OpenGLAM</a:t>
            </a:r>
            <a:r>
              <a:rPr lang="en-GB" sz="1800" dirty="0">
                <a:effectLst/>
                <a:latin typeface="Arial" panose="020B0604020202020204" pitchFamily="34" charset="0"/>
                <a:ea typeface="Arial" panose="020B0604020202020204" pitchFamily="34" charset="0"/>
              </a:rPr>
              <a:t> survey by McCarthy and Wallace (2018 to present) as of July 2023.</a:t>
            </a:r>
            <a:r>
              <a:rPr lang="en-GR" dirty="0">
                <a:effectLst/>
              </a:rPr>
              <a:t> </a:t>
            </a:r>
            <a:endParaRPr lang="en-GR"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1011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09E2A-CCF3-7F1C-2F6E-428D3953595D}"/>
              </a:ext>
            </a:extLst>
          </p:cNvPr>
          <p:cNvSpPr>
            <a:spLocks noGrp="1"/>
          </p:cNvSpPr>
          <p:nvPr>
            <p:ph idx="1"/>
          </p:nvPr>
        </p:nvSpPr>
        <p:spPr/>
        <p:txBody>
          <a:bodyPr/>
          <a:lstStyle/>
          <a:p>
            <a:endParaRPr lang="en-GR" dirty="0"/>
          </a:p>
        </p:txBody>
      </p:sp>
      <p:pic>
        <p:nvPicPr>
          <p:cNvPr id="4" name="image7.png">
            <a:extLst>
              <a:ext uri="{FF2B5EF4-FFF2-40B4-BE49-F238E27FC236}">
                <a16:creationId xmlns:a16="http://schemas.microsoft.com/office/drawing/2014/main" id="{CF82A512-0176-8621-5A80-AC59817C8DD4}"/>
              </a:ext>
            </a:extLst>
          </p:cNvPr>
          <p:cNvPicPr/>
          <p:nvPr/>
        </p:nvPicPr>
        <p:blipFill>
          <a:blip r:embed="rId2"/>
          <a:srcRect/>
          <a:stretch>
            <a:fillRect/>
          </a:stretch>
        </p:blipFill>
        <p:spPr>
          <a:xfrm>
            <a:off x="36909" y="1100137"/>
            <a:ext cx="12118181" cy="4657725"/>
          </a:xfrm>
          <a:prstGeom prst="rect">
            <a:avLst/>
          </a:prstGeom>
          <a:ln/>
        </p:spPr>
      </p:pic>
      <p:sp>
        <p:nvSpPr>
          <p:cNvPr id="6" name="TextBox 5">
            <a:extLst>
              <a:ext uri="{FF2B5EF4-FFF2-40B4-BE49-F238E27FC236}">
                <a16:creationId xmlns:a16="http://schemas.microsoft.com/office/drawing/2014/main" id="{5A782427-5232-A133-5985-BF5EC081E7B4}"/>
              </a:ext>
            </a:extLst>
          </p:cNvPr>
          <p:cNvSpPr txBox="1"/>
          <p:nvPr/>
        </p:nvSpPr>
        <p:spPr>
          <a:xfrm>
            <a:off x="73819" y="6152823"/>
            <a:ext cx="11613356" cy="369332"/>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rPr>
              <a:t>Countries providing digital cultural materials to </a:t>
            </a:r>
            <a:r>
              <a:rPr lang="en-GB" sz="1800" dirty="0" err="1">
                <a:effectLst/>
                <a:latin typeface="Arial" panose="020B0604020202020204" pitchFamily="34" charset="0"/>
                <a:ea typeface="Arial" panose="020B0604020202020204" pitchFamily="34" charset="0"/>
              </a:rPr>
              <a:t>Europeana</a:t>
            </a:r>
            <a:r>
              <a:rPr lang="en-GB" dirty="0">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ordered by volume of records (source: </a:t>
            </a:r>
            <a:r>
              <a:rPr lang="en-GB" sz="1800" dirty="0" err="1">
                <a:effectLst/>
                <a:latin typeface="Arial" panose="020B0604020202020204" pitchFamily="34" charset="0"/>
                <a:ea typeface="Arial" panose="020B0604020202020204" pitchFamily="34" charset="0"/>
              </a:rPr>
              <a:t>Europeana</a:t>
            </a:r>
            <a:r>
              <a:rPr lang="en-GB" sz="1800" dirty="0">
                <a:effectLst/>
                <a:latin typeface="Arial" panose="020B0604020202020204" pitchFamily="34" charset="0"/>
                <a:ea typeface="Arial" panose="020B0604020202020204" pitchFamily="34" charset="0"/>
              </a:rPr>
              <a:t>)</a:t>
            </a:r>
            <a:r>
              <a:rPr lang="en-GR" dirty="0">
                <a:effectLst/>
              </a:rPr>
              <a:t> </a:t>
            </a:r>
            <a:endParaRPr lang="en-GR" dirty="0"/>
          </a:p>
        </p:txBody>
      </p:sp>
    </p:spTree>
    <p:extLst>
      <p:ext uri="{BB962C8B-B14F-4D97-AF65-F5344CB8AC3E}">
        <p14:creationId xmlns:p14="http://schemas.microsoft.com/office/powerpoint/2010/main" val="256653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3860-64D6-5274-EA64-287EFA015A5D}"/>
              </a:ext>
            </a:extLst>
          </p:cNvPr>
          <p:cNvSpPr>
            <a:spLocks noGrp="1"/>
          </p:cNvSpPr>
          <p:nvPr>
            <p:ph type="title"/>
          </p:nvPr>
        </p:nvSpPr>
        <p:spPr/>
        <p:txBody>
          <a:bodyPr/>
          <a:lstStyle/>
          <a:p>
            <a:r>
              <a:rPr lang="en-GR" dirty="0"/>
              <a:t>Implementing open data practice in GLAMs</a:t>
            </a:r>
          </a:p>
        </p:txBody>
      </p:sp>
      <p:sp>
        <p:nvSpPr>
          <p:cNvPr id="3" name="Content Placeholder 2">
            <a:extLst>
              <a:ext uri="{FF2B5EF4-FFF2-40B4-BE49-F238E27FC236}">
                <a16:creationId xmlns:a16="http://schemas.microsoft.com/office/drawing/2014/main" id="{3E68F87A-01EE-F67B-7815-AE51DBCEDE26}"/>
              </a:ext>
            </a:extLst>
          </p:cNvPr>
          <p:cNvSpPr>
            <a:spLocks noGrp="1"/>
          </p:cNvSpPr>
          <p:nvPr>
            <p:ph idx="1"/>
          </p:nvPr>
        </p:nvSpPr>
        <p:spPr>
          <a:xfrm>
            <a:off x="0" y="1300162"/>
            <a:ext cx="12192000" cy="5557837"/>
          </a:xfrm>
        </p:spPr>
        <p:txBody>
          <a:bodyPr>
            <a:normAutofit fontScale="92500" lnSpcReduction="10000"/>
          </a:bodyPr>
          <a:lstStyle/>
          <a:p>
            <a:pPr marL="0" indent="0" algn="l">
              <a:buNone/>
            </a:pPr>
            <a:endParaRPr lang="en-GR" b="0" i="0" u="none" strike="noStrike" dirty="0">
              <a:solidFill>
                <a:srgbClr val="000000"/>
              </a:solidFill>
              <a:effectLst/>
            </a:endParaRPr>
          </a:p>
          <a:p>
            <a:pPr marL="0" indent="0" algn="l">
              <a:buNone/>
            </a:pPr>
            <a:r>
              <a:rPr lang="en-GR" b="0" i="0" u="none" strike="noStrike" dirty="0">
                <a:solidFill>
                  <a:srgbClr val="000000"/>
                </a:solidFill>
                <a:effectLst/>
              </a:rPr>
              <a:t>✅ </a:t>
            </a:r>
            <a:r>
              <a:rPr lang="en-GB" b="1" i="0" u="none" strike="noStrike" dirty="0">
                <a:solidFill>
                  <a:srgbClr val="000000"/>
                </a:solidFill>
                <a:effectLst/>
              </a:rPr>
              <a:t>Choose the Right License</a:t>
            </a: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Use </a:t>
            </a:r>
            <a:r>
              <a:rPr lang="en-GB" b="1" i="0" u="none" strike="noStrike" dirty="0">
                <a:solidFill>
                  <a:srgbClr val="000000"/>
                </a:solidFill>
                <a:effectLst/>
              </a:rPr>
              <a:t>CC0</a:t>
            </a:r>
            <a:r>
              <a:rPr lang="en-GB" b="0" i="0" u="none" strike="noStrike" dirty="0">
                <a:solidFill>
                  <a:srgbClr val="000000"/>
                </a:solidFill>
                <a:effectLst/>
              </a:rPr>
              <a:t> or </a:t>
            </a:r>
            <a:r>
              <a:rPr lang="en-GB" b="1" i="0" u="none" strike="noStrike" dirty="0">
                <a:solidFill>
                  <a:srgbClr val="000000"/>
                </a:solidFill>
                <a:effectLst/>
              </a:rPr>
              <a:t>CC BY</a:t>
            </a:r>
            <a:r>
              <a:rPr lang="en-GB" b="0" i="0" u="none" strike="noStrike" dirty="0">
                <a:solidFill>
                  <a:srgbClr val="000000"/>
                </a:solidFill>
                <a:effectLst/>
              </a:rPr>
              <a:t> for maximum reuse.</a:t>
            </a:r>
          </a:p>
          <a:p>
            <a:pPr algn="l">
              <a:buFont typeface="Arial" panose="020B0604020202020204" pitchFamily="34" charset="0"/>
              <a:buChar char="•"/>
            </a:pPr>
            <a:r>
              <a:rPr lang="en-GB" b="0" i="0" u="none" strike="noStrike" dirty="0">
                <a:solidFill>
                  <a:srgbClr val="000000"/>
                </a:solidFill>
                <a:effectLst/>
              </a:rPr>
              <a:t>Apply </a:t>
            </a:r>
            <a:r>
              <a:rPr lang="en-GB" b="1" i="0" u="none" strike="noStrike" dirty="0">
                <a:solidFill>
                  <a:srgbClr val="000000"/>
                </a:solidFill>
                <a:effectLst/>
              </a:rPr>
              <a:t>Public Domain Mark</a:t>
            </a:r>
            <a:r>
              <a:rPr lang="en-GB" b="0" i="0" u="none" strike="noStrike" dirty="0">
                <a:solidFill>
                  <a:srgbClr val="000000"/>
                </a:solidFill>
                <a:effectLst/>
              </a:rPr>
              <a:t> for out-of-copyright works.</a:t>
            </a:r>
          </a:p>
          <a:p>
            <a:pPr algn="l"/>
            <a:endParaRPr lang="en-GR" b="0" i="0" u="none" strike="noStrike" dirty="0">
              <a:solidFill>
                <a:srgbClr val="000000"/>
              </a:solidFill>
              <a:effectLst/>
            </a:endParaRPr>
          </a:p>
          <a:p>
            <a:pPr marL="0" indent="0" algn="l">
              <a:buNone/>
            </a:pPr>
            <a:r>
              <a:rPr lang="en-GR" b="0" i="0" u="none" strike="noStrike" dirty="0">
                <a:solidFill>
                  <a:srgbClr val="000000"/>
                </a:solidFill>
                <a:effectLst/>
              </a:rPr>
              <a:t>✅ </a:t>
            </a:r>
            <a:r>
              <a:rPr lang="en-GB" b="1" i="0" u="none" strike="noStrike" dirty="0">
                <a:solidFill>
                  <a:srgbClr val="000000"/>
                </a:solidFill>
                <a:effectLst/>
              </a:rPr>
              <a:t>Ensure Data is Structured &amp; Interoperable</a:t>
            </a: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Use </a:t>
            </a:r>
            <a:r>
              <a:rPr lang="en-GB" b="1" i="0" u="none" strike="noStrike" dirty="0">
                <a:solidFill>
                  <a:srgbClr val="000000"/>
                </a:solidFill>
                <a:effectLst/>
              </a:rPr>
              <a:t>standard metadata formats</a:t>
            </a:r>
            <a:r>
              <a:rPr lang="en-GB" b="0" i="0" u="none" strike="noStrike" dirty="0">
                <a:solidFill>
                  <a:srgbClr val="000000"/>
                </a:solidFill>
                <a:effectLst/>
              </a:rPr>
              <a:t> (e.g., Dublin Core, IIIF).</a:t>
            </a:r>
          </a:p>
          <a:p>
            <a:pPr algn="l">
              <a:buFont typeface="Arial" panose="020B0604020202020204" pitchFamily="34" charset="0"/>
              <a:buChar char="•"/>
            </a:pPr>
            <a:r>
              <a:rPr lang="en-GB" b="0" i="0" u="none" strike="noStrike" dirty="0">
                <a:solidFill>
                  <a:srgbClr val="000000"/>
                </a:solidFill>
                <a:effectLst/>
              </a:rPr>
              <a:t>Enable </a:t>
            </a:r>
            <a:r>
              <a:rPr lang="en-GB" b="1" i="0" u="none" strike="noStrike" dirty="0">
                <a:solidFill>
                  <a:srgbClr val="000000"/>
                </a:solidFill>
                <a:effectLst/>
              </a:rPr>
              <a:t>Linked Open Data (LOD)</a:t>
            </a:r>
            <a:r>
              <a:rPr lang="en-GB" b="0" i="0" u="none" strike="noStrike" dirty="0">
                <a:solidFill>
                  <a:srgbClr val="000000"/>
                </a:solidFill>
                <a:effectLst/>
              </a:rPr>
              <a:t> for better integration.</a:t>
            </a:r>
          </a:p>
          <a:p>
            <a:pPr marL="0" indent="0" algn="l">
              <a:buNone/>
            </a:pPr>
            <a:endParaRPr lang="en-GR" b="0" i="0" u="none" strike="noStrike" dirty="0">
              <a:solidFill>
                <a:srgbClr val="000000"/>
              </a:solidFill>
              <a:effectLst/>
            </a:endParaRPr>
          </a:p>
          <a:p>
            <a:pPr marL="0" indent="0" algn="l">
              <a:buNone/>
            </a:pPr>
            <a:r>
              <a:rPr lang="en-GR" b="0" i="0" u="none" strike="noStrike" dirty="0">
                <a:solidFill>
                  <a:srgbClr val="000000"/>
                </a:solidFill>
                <a:effectLst/>
              </a:rPr>
              <a:t>✅ </a:t>
            </a:r>
            <a:r>
              <a:rPr lang="en-GB" b="1" i="0" u="none" strike="noStrike" dirty="0">
                <a:solidFill>
                  <a:srgbClr val="000000"/>
                </a:solidFill>
                <a:effectLst/>
              </a:rPr>
              <a:t>Develop Partnerships</a:t>
            </a: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Contribute to </a:t>
            </a:r>
            <a:r>
              <a:rPr lang="en-GB" b="1" i="0" u="none" strike="noStrike" dirty="0" err="1">
                <a:solidFill>
                  <a:srgbClr val="000000"/>
                </a:solidFill>
                <a:effectLst/>
              </a:rPr>
              <a:t>Europeana</a:t>
            </a:r>
            <a:r>
              <a:rPr lang="en-GB" b="1" i="0" u="none" strike="noStrike" dirty="0">
                <a:solidFill>
                  <a:srgbClr val="000000"/>
                </a:solidFill>
                <a:effectLst/>
              </a:rPr>
              <a:t>, Wikimedia Commons, </a:t>
            </a:r>
            <a:r>
              <a:rPr lang="en-GB" b="1" i="0" u="none" strike="noStrike" dirty="0" err="1">
                <a:solidFill>
                  <a:srgbClr val="000000"/>
                </a:solidFill>
                <a:effectLst/>
              </a:rPr>
              <a:t>OpenGLAM</a:t>
            </a:r>
            <a:r>
              <a:rPr lang="en-GB" b="1" i="0" u="none" strike="noStrike" dirty="0">
                <a:solidFill>
                  <a:srgbClr val="000000"/>
                </a:solidFill>
                <a:effectLst/>
              </a:rPr>
              <a:t> initiatives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Engage with </a:t>
            </a:r>
            <a:r>
              <a:rPr lang="en-GB" b="1" i="0" u="none" strike="noStrike" dirty="0">
                <a:solidFill>
                  <a:srgbClr val="000000"/>
                </a:solidFill>
                <a:effectLst/>
              </a:rPr>
              <a:t>researchers, educators, and creative industries</a:t>
            </a:r>
            <a:r>
              <a:rPr lang="en-GB" b="0" i="0" u="none" strike="noStrike" dirty="0">
                <a:solidFill>
                  <a:srgbClr val="000000"/>
                </a:solidFill>
                <a:effectLst/>
              </a:rPr>
              <a:t>.</a:t>
            </a:r>
          </a:p>
          <a:p>
            <a:pPr marL="0" indent="0" algn="l">
              <a:buNone/>
            </a:pPr>
            <a:endParaRPr lang="en-GR" b="0" i="0" u="none" strike="noStrike" dirty="0">
              <a:solidFill>
                <a:srgbClr val="000000"/>
              </a:solidFill>
              <a:effectLst/>
            </a:endParaRPr>
          </a:p>
          <a:p>
            <a:pPr marL="0" indent="0" algn="l">
              <a:buNone/>
            </a:pPr>
            <a:endParaRPr lang="en-GB" b="0" i="0" u="none" strike="noStrike" dirty="0">
              <a:solidFill>
                <a:srgbClr val="000000"/>
              </a:solidFill>
              <a:effectLst/>
            </a:endParaRPr>
          </a:p>
          <a:p>
            <a:endParaRPr lang="en-GR" dirty="0"/>
          </a:p>
        </p:txBody>
      </p:sp>
    </p:spTree>
    <p:extLst>
      <p:ext uri="{BB962C8B-B14F-4D97-AF65-F5344CB8AC3E}">
        <p14:creationId xmlns:p14="http://schemas.microsoft.com/office/powerpoint/2010/main" val="96088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E8B-A0A4-972D-48B9-382A698C18C4}"/>
              </a:ext>
            </a:extLst>
          </p:cNvPr>
          <p:cNvSpPr>
            <a:spLocks noGrp="1"/>
          </p:cNvSpPr>
          <p:nvPr>
            <p:ph type="title"/>
          </p:nvPr>
        </p:nvSpPr>
        <p:spPr/>
        <p:txBody>
          <a:bodyPr/>
          <a:lstStyle/>
          <a:p>
            <a:r>
              <a:rPr lang="en-GR" dirty="0"/>
              <a:t>The Contents</a:t>
            </a:r>
          </a:p>
        </p:txBody>
      </p:sp>
      <p:sp>
        <p:nvSpPr>
          <p:cNvPr id="3" name="Content Placeholder 2">
            <a:extLst>
              <a:ext uri="{FF2B5EF4-FFF2-40B4-BE49-F238E27FC236}">
                <a16:creationId xmlns:a16="http://schemas.microsoft.com/office/drawing/2014/main" id="{D9593645-E736-4200-A836-C7740F35208E}"/>
              </a:ext>
            </a:extLst>
          </p:cNvPr>
          <p:cNvSpPr>
            <a:spLocks noGrp="1"/>
          </p:cNvSpPr>
          <p:nvPr>
            <p:ph idx="1"/>
          </p:nvPr>
        </p:nvSpPr>
        <p:spPr/>
        <p:txBody>
          <a:bodyPr/>
          <a:lstStyle/>
          <a:p>
            <a:r>
              <a:rPr lang="en-GR" dirty="0"/>
              <a:t>Digital landscape for GLAMs</a:t>
            </a:r>
          </a:p>
          <a:p>
            <a:pPr marL="0" indent="0">
              <a:buNone/>
            </a:pPr>
            <a:endParaRPr lang="en-GR" dirty="0"/>
          </a:p>
          <a:p>
            <a:r>
              <a:rPr lang="en-GR" dirty="0"/>
              <a:t>Development of the OpenGLAM movement: </a:t>
            </a:r>
            <a:r>
              <a:rPr lang="en-GB" dirty="0"/>
              <a:t>promoting openness of digital collections as the standard for sectoral practice (</a:t>
            </a:r>
            <a:r>
              <a:rPr lang="en-GB" dirty="0" err="1"/>
              <a:t>Europeana</a:t>
            </a:r>
            <a:r>
              <a:rPr lang="en-GB" dirty="0"/>
              <a:t>)</a:t>
            </a:r>
          </a:p>
          <a:p>
            <a:endParaRPr lang="en-GB" dirty="0"/>
          </a:p>
          <a:p>
            <a:r>
              <a:rPr lang="en-GB" dirty="0"/>
              <a:t>Copyright vs Open access &amp; Licences </a:t>
            </a:r>
            <a:endParaRPr lang="en-GR" dirty="0"/>
          </a:p>
        </p:txBody>
      </p:sp>
    </p:spTree>
    <p:extLst>
      <p:ext uri="{BB962C8B-B14F-4D97-AF65-F5344CB8AC3E}">
        <p14:creationId xmlns:p14="http://schemas.microsoft.com/office/powerpoint/2010/main" val="204143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4437-8C86-F9CA-E303-6611538A4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D59E1-10F4-7E57-906D-0B50A0347430}"/>
              </a:ext>
            </a:extLst>
          </p:cNvPr>
          <p:cNvSpPr>
            <a:spLocks noGrp="1"/>
          </p:cNvSpPr>
          <p:nvPr>
            <p:ph type="title"/>
          </p:nvPr>
        </p:nvSpPr>
        <p:spPr/>
        <p:txBody>
          <a:bodyPr/>
          <a:lstStyle/>
          <a:p>
            <a:r>
              <a:rPr lang="en-GR" dirty="0"/>
              <a:t>Implementing open data practice in GLAMs</a:t>
            </a:r>
          </a:p>
        </p:txBody>
      </p:sp>
      <p:sp>
        <p:nvSpPr>
          <p:cNvPr id="3" name="Content Placeholder 2">
            <a:extLst>
              <a:ext uri="{FF2B5EF4-FFF2-40B4-BE49-F238E27FC236}">
                <a16:creationId xmlns:a16="http://schemas.microsoft.com/office/drawing/2014/main" id="{4112E424-30C7-EFD6-2C82-F3CB2B852DEC}"/>
              </a:ext>
            </a:extLst>
          </p:cNvPr>
          <p:cNvSpPr>
            <a:spLocks noGrp="1"/>
          </p:cNvSpPr>
          <p:nvPr>
            <p:ph idx="1"/>
          </p:nvPr>
        </p:nvSpPr>
        <p:spPr>
          <a:xfrm>
            <a:off x="0" y="1300162"/>
            <a:ext cx="12192000" cy="5557837"/>
          </a:xfrm>
        </p:spPr>
        <p:txBody>
          <a:bodyPr>
            <a:normAutofit/>
          </a:bodyPr>
          <a:lstStyle/>
          <a:p>
            <a:pPr marL="0" indent="0" algn="l">
              <a:buNone/>
            </a:pPr>
            <a:endParaRPr lang="en-GR" b="0" i="0" u="none" strike="noStrike" dirty="0">
              <a:solidFill>
                <a:srgbClr val="000000"/>
              </a:solidFill>
              <a:effectLst/>
            </a:endParaRPr>
          </a:p>
          <a:p>
            <a:pPr marL="0" indent="0" algn="l">
              <a:buNone/>
            </a:pPr>
            <a:endParaRPr lang="en-GR" dirty="0">
              <a:solidFill>
                <a:srgbClr val="000000"/>
              </a:solidFill>
            </a:endParaRPr>
          </a:p>
          <a:p>
            <a:pPr marL="0" indent="0" algn="l">
              <a:buNone/>
            </a:pPr>
            <a:r>
              <a:rPr lang="en-GR" b="0" i="0" u="none" strike="noStrike" dirty="0">
                <a:solidFill>
                  <a:srgbClr val="000000"/>
                </a:solidFill>
                <a:effectLst/>
              </a:rPr>
              <a:t>✅ </a:t>
            </a:r>
            <a:r>
              <a:rPr lang="en-GB" b="1" i="0" u="none" strike="noStrike" dirty="0">
                <a:solidFill>
                  <a:srgbClr val="000000"/>
                </a:solidFill>
                <a:effectLst/>
              </a:rPr>
              <a:t>Address Ethical &amp; Legal Considerations</a:t>
            </a: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Respect </a:t>
            </a:r>
            <a:r>
              <a:rPr lang="en-GB" b="1" i="0" u="none" strike="noStrike" dirty="0">
                <a:solidFill>
                  <a:srgbClr val="000000"/>
                </a:solidFill>
                <a:effectLst/>
              </a:rPr>
              <a:t>privacy, indigenous rights, and sensitive heritage</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Develop policies for </a:t>
            </a:r>
            <a:r>
              <a:rPr lang="en-GB" b="1" i="0" u="none" strike="noStrike" dirty="0">
                <a:solidFill>
                  <a:srgbClr val="000000"/>
                </a:solidFill>
                <a:effectLst/>
              </a:rPr>
              <a:t>ethical data sharing</a:t>
            </a:r>
            <a:r>
              <a:rPr lang="en-GB" b="0" i="0" u="none" strike="noStrike" dirty="0">
                <a:solidFill>
                  <a:srgbClr val="000000"/>
                </a:solidFill>
                <a:effectLst/>
              </a:rPr>
              <a:t>.</a:t>
            </a:r>
          </a:p>
          <a:p>
            <a:pPr marL="0" indent="0" algn="l">
              <a:buNone/>
            </a:pPr>
            <a:endParaRPr lang="en-GR" b="0" i="0" u="none" strike="noStrike" dirty="0">
              <a:solidFill>
                <a:srgbClr val="000000"/>
              </a:solidFill>
              <a:effectLst/>
            </a:endParaRPr>
          </a:p>
          <a:p>
            <a:pPr marL="0" indent="0" algn="l">
              <a:buNone/>
            </a:pPr>
            <a:r>
              <a:rPr lang="en-GR" b="0" i="0" u="none" strike="noStrike" dirty="0">
                <a:solidFill>
                  <a:srgbClr val="000000"/>
                </a:solidFill>
                <a:effectLst/>
              </a:rPr>
              <a:t>✅ </a:t>
            </a:r>
            <a:r>
              <a:rPr lang="en-GB" b="1" i="0" u="none" strike="noStrike" dirty="0">
                <a:solidFill>
                  <a:srgbClr val="000000"/>
                </a:solidFill>
                <a:effectLst/>
              </a:rPr>
              <a:t>Advocate &amp; Train Internally</a:t>
            </a: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Educate staff on </a:t>
            </a:r>
            <a:r>
              <a:rPr lang="en-GB" b="1" i="0" u="none" strike="noStrike" dirty="0">
                <a:solidFill>
                  <a:srgbClr val="000000"/>
                </a:solidFill>
                <a:effectLst/>
              </a:rPr>
              <a:t>open data benefits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Secure leadership support for </a:t>
            </a:r>
            <a:r>
              <a:rPr lang="en-GB" b="1" i="0" u="none" strike="noStrike" dirty="0">
                <a:solidFill>
                  <a:srgbClr val="000000"/>
                </a:solidFill>
                <a:effectLst/>
              </a:rPr>
              <a:t>open access policies</a:t>
            </a:r>
            <a:r>
              <a:rPr lang="en-GB" b="0" i="0" u="none" strike="noStrike" dirty="0">
                <a:solidFill>
                  <a:srgbClr val="000000"/>
                </a:solidFill>
                <a:effectLst/>
              </a:rPr>
              <a:t>.</a:t>
            </a:r>
          </a:p>
          <a:p>
            <a:pPr marL="0" indent="0" algn="l">
              <a:buNone/>
            </a:pPr>
            <a:endParaRPr lang="en-GR" b="0" i="0" u="none" strike="noStrike" dirty="0">
              <a:solidFill>
                <a:srgbClr val="000000"/>
              </a:solidFill>
              <a:effectLst/>
            </a:endParaRPr>
          </a:p>
          <a:p>
            <a:pPr marL="0" indent="0" algn="l">
              <a:buNone/>
            </a:pPr>
            <a:endParaRPr lang="en-GB" b="0" i="0" u="none" strike="noStrike" dirty="0">
              <a:solidFill>
                <a:srgbClr val="000000"/>
              </a:solidFill>
              <a:effectLst/>
            </a:endParaRPr>
          </a:p>
          <a:p>
            <a:endParaRPr lang="en-GR" dirty="0"/>
          </a:p>
        </p:txBody>
      </p:sp>
    </p:spTree>
    <p:extLst>
      <p:ext uri="{BB962C8B-B14F-4D97-AF65-F5344CB8AC3E}">
        <p14:creationId xmlns:p14="http://schemas.microsoft.com/office/powerpoint/2010/main" val="8252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7AB3-6B23-02E4-02B2-429961736B96}"/>
              </a:ext>
            </a:extLst>
          </p:cNvPr>
          <p:cNvSpPr>
            <a:spLocks noGrp="1"/>
          </p:cNvSpPr>
          <p:nvPr>
            <p:ph type="title"/>
          </p:nvPr>
        </p:nvSpPr>
        <p:spPr/>
        <p:txBody>
          <a:bodyPr/>
          <a:lstStyle/>
          <a:p>
            <a:r>
              <a:rPr lang="en-GR" dirty="0"/>
              <a:t>Resources</a:t>
            </a:r>
          </a:p>
        </p:txBody>
      </p:sp>
      <p:sp>
        <p:nvSpPr>
          <p:cNvPr id="3" name="Content Placeholder 2">
            <a:extLst>
              <a:ext uri="{FF2B5EF4-FFF2-40B4-BE49-F238E27FC236}">
                <a16:creationId xmlns:a16="http://schemas.microsoft.com/office/drawing/2014/main" id="{8001EFDC-5B7D-8207-7080-2926BE197229}"/>
              </a:ext>
            </a:extLst>
          </p:cNvPr>
          <p:cNvSpPr>
            <a:spLocks noGrp="1"/>
          </p:cNvSpPr>
          <p:nvPr>
            <p:ph idx="1"/>
          </p:nvPr>
        </p:nvSpPr>
        <p:spPr>
          <a:xfrm>
            <a:off x="0" y="1400176"/>
            <a:ext cx="12192000" cy="5457824"/>
          </a:xfrm>
        </p:spPr>
        <p:txBody>
          <a:bodyPr>
            <a:normAutofit/>
          </a:bodyPr>
          <a:lstStyle/>
          <a:p>
            <a:r>
              <a:rPr lang="en-GB" sz="1500" dirty="0" err="1">
                <a:latin typeface="Arial" panose="020B0604020202020204" pitchFamily="34" charset="0"/>
                <a:cs typeface="Arial" panose="020B0604020202020204" pitchFamily="34" charset="0"/>
              </a:rPr>
              <a:t>Europeana</a:t>
            </a:r>
            <a:r>
              <a:rPr lang="en-GB" sz="1500" dirty="0">
                <a:latin typeface="Arial" panose="020B0604020202020204" pitchFamily="34" charset="0"/>
                <a:cs typeface="Arial" panose="020B0604020202020204" pitchFamily="34" charset="0"/>
              </a:rPr>
              <a:t> (2022). </a:t>
            </a:r>
            <a:r>
              <a:rPr lang="en-GB" sz="1500" dirty="0" err="1">
                <a:latin typeface="Arial" panose="020B0604020202020204" pitchFamily="34" charset="0"/>
                <a:cs typeface="Arial" panose="020B0604020202020204" pitchFamily="34" charset="0"/>
              </a:rPr>
              <a:t>Europeana</a:t>
            </a:r>
            <a:r>
              <a:rPr lang="en-GB" sz="1500" dirty="0">
                <a:latin typeface="Arial" panose="020B0604020202020204" pitchFamily="34" charset="0"/>
                <a:cs typeface="Arial" panose="020B0604020202020204" pitchFamily="34" charset="0"/>
              </a:rPr>
              <a:t> DSI-4 Final report, September 2018 - August 2022. Available at https://</a:t>
            </a:r>
            <a:r>
              <a:rPr lang="en-GB" sz="1500" dirty="0" err="1">
                <a:latin typeface="Arial" panose="020B0604020202020204" pitchFamily="34" charset="0"/>
                <a:cs typeface="Arial" panose="020B0604020202020204" pitchFamily="34" charset="0"/>
              </a:rPr>
              <a:t>pro.europeana.eu</a:t>
            </a:r>
            <a:r>
              <a:rPr lang="en-GB" sz="1500" dirty="0">
                <a:latin typeface="Arial" panose="020B0604020202020204" pitchFamily="34" charset="0"/>
                <a:cs typeface="Arial" panose="020B0604020202020204" pitchFamily="34" charset="0"/>
              </a:rPr>
              <a:t>/files/</a:t>
            </a:r>
            <a:r>
              <a:rPr lang="en-GB" sz="1500" dirty="0" err="1">
                <a:latin typeface="Arial" panose="020B0604020202020204" pitchFamily="34" charset="0"/>
                <a:cs typeface="Arial" panose="020B0604020202020204" pitchFamily="34" charset="0"/>
              </a:rPr>
              <a:t>Europeana_Professional</a:t>
            </a:r>
            <a:r>
              <a:rPr lang="en-GB" sz="1500" dirty="0">
                <a:latin typeface="Arial" panose="020B0604020202020204" pitchFamily="34" charset="0"/>
                <a:cs typeface="Arial" panose="020B0604020202020204" pitchFamily="34" charset="0"/>
              </a:rPr>
              <a:t>/Projects/</a:t>
            </a:r>
            <a:r>
              <a:rPr lang="en-GB" sz="1500" dirty="0" err="1">
                <a:latin typeface="Arial" panose="020B0604020202020204" pitchFamily="34" charset="0"/>
                <a:cs typeface="Arial" panose="020B0604020202020204" pitchFamily="34" charset="0"/>
              </a:rPr>
              <a:t>Project_list</a:t>
            </a:r>
            <a:r>
              <a:rPr lang="en-GB" sz="1500" dirty="0">
                <a:latin typeface="Arial" panose="020B0604020202020204" pitchFamily="34" charset="0"/>
                <a:cs typeface="Arial" panose="020B0604020202020204" pitchFamily="34" charset="0"/>
              </a:rPr>
              <a:t>/Europeana_DSI-4/Europeana%20DSI-4_B.5%20Final%20report%202018-2022_M48_PDF%20(Interactive).pdf (last access 27 July 2023).</a:t>
            </a:r>
          </a:p>
          <a:p>
            <a:r>
              <a:rPr lang="en-GB" sz="1500" dirty="0" err="1">
                <a:latin typeface="Arial" panose="020B0604020202020204" pitchFamily="34" charset="0"/>
                <a:cs typeface="Arial" panose="020B0604020202020204" pitchFamily="34" charset="0"/>
              </a:rPr>
              <a:t>Kostakis</a:t>
            </a:r>
            <a:r>
              <a:rPr lang="en-GB" sz="1500" dirty="0">
                <a:latin typeface="Arial" panose="020B0604020202020204" pitchFamily="34" charset="0"/>
                <a:cs typeface="Arial" panose="020B0604020202020204" pitchFamily="34" charset="0"/>
              </a:rPr>
              <a:t>, V. and </a:t>
            </a:r>
            <a:r>
              <a:rPr lang="en-GB" sz="1500" dirty="0" err="1">
                <a:latin typeface="Arial" panose="020B0604020202020204" pitchFamily="34" charset="0"/>
                <a:cs typeface="Arial" panose="020B0604020202020204" pitchFamily="34" charset="0"/>
              </a:rPr>
              <a:t>Giotitsas</a:t>
            </a:r>
            <a:r>
              <a:rPr lang="en-GB" sz="1500" dirty="0">
                <a:latin typeface="Arial" panose="020B0604020202020204" pitchFamily="34" charset="0"/>
                <a:cs typeface="Arial" panose="020B0604020202020204" pitchFamily="34" charset="0"/>
              </a:rPr>
              <a:t>, C. (2013). Public information as a Commons: the case of ERT and the peer-to-peer prospect. Int. J. Electronic Governance 6,3, 209-213.</a:t>
            </a:r>
          </a:p>
          <a:p>
            <a:r>
              <a:rPr lang="en-GB" sz="1500" dirty="0" err="1">
                <a:latin typeface="Arial" panose="020B0604020202020204" pitchFamily="34" charset="0"/>
                <a:cs typeface="Arial" panose="020B0604020202020204" pitchFamily="34" charset="0"/>
              </a:rPr>
              <a:t>Lekakis</a:t>
            </a:r>
            <a:r>
              <a:rPr lang="en-GB" sz="1500" dirty="0">
                <a:latin typeface="Arial" panose="020B0604020202020204" pitchFamily="34" charset="0"/>
                <a:cs typeface="Arial" panose="020B0604020202020204" pitchFamily="34" charset="0"/>
              </a:rPr>
              <a:t>, S. (2020). A political economy of heritage and the commons: a first sketch focusing on Greece. Cultural Heritage in the Realm of the Commons: Conversations on the, 17.</a:t>
            </a:r>
          </a:p>
          <a:p>
            <a:r>
              <a:rPr lang="en-GR" sz="1500" dirty="0">
                <a:latin typeface="Arial" panose="020B0604020202020204" pitchFamily="34" charset="0"/>
                <a:cs typeface="Arial" panose="020B0604020202020204" pitchFamily="34" charset="0"/>
              </a:rPr>
              <a:t>Lekakis, S., Dragouni, M., (2023). </a:t>
            </a:r>
            <a:r>
              <a:rPr lang="en-GB" sz="1500" dirty="0">
                <a:latin typeface="Arial" panose="020B0604020202020204" pitchFamily="34" charset="0"/>
                <a:cs typeface="Arial" panose="020B0604020202020204" pitchFamily="34" charset="0"/>
              </a:rPr>
              <a:t>DELIVERABLE 1.7: Copyright and open access for GLAMs in the age of COVID-19. Part of the EU Funded </a:t>
            </a:r>
            <a:r>
              <a:rPr lang="en-GB" sz="1500" dirty="0" err="1">
                <a:latin typeface="Arial" panose="020B0604020202020204" pitchFamily="34" charset="0"/>
                <a:cs typeface="Arial" panose="020B0604020202020204" pitchFamily="34" charset="0"/>
              </a:rPr>
              <a:t>Glammons</a:t>
            </a:r>
            <a:r>
              <a:rPr lang="en-GB" sz="1500" dirty="0">
                <a:latin typeface="Arial" panose="020B0604020202020204" pitchFamily="34" charset="0"/>
                <a:cs typeface="Arial" panose="020B0604020202020204" pitchFamily="34" charset="0"/>
              </a:rPr>
              <a:t> programme (Grant Agreement No 101060774). Accessible after the end of the programme at </a:t>
            </a:r>
            <a:r>
              <a:rPr lang="en-GB" sz="1500" dirty="0" err="1">
                <a:latin typeface="Arial" panose="020B0604020202020204" pitchFamily="34" charset="0"/>
                <a:cs typeface="Arial" panose="020B0604020202020204" pitchFamily="34" charset="0"/>
              </a:rPr>
              <a:t>glammons.eu</a:t>
            </a:r>
            <a:r>
              <a:rPr lang="en-GB" sz="1500" dirty="0">
                <a:latin typeface="Arial" panose="020B0604020202020204" pitchFamily="34" charset="0"/>
                <a:cs typeface="Arial" panose="020B0604020202020204" pitchFamily="34" charset="0"/>
              </a:rPr>
              <a:t>.</a:t>
            </a:r>
          </a:p>
          <a:p>
            <a:pPr>
              <a:lnSpc>
                <a:spcPct val="115000"/>
              </a:lnSpc>
            </a:pPr>
            <a:r>
              <a:rPr lang="en-GB" sz="15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Markellou</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M. (2023). Cultural Heritage Accessibility in the Digital Era and the Greek Legal Framework. </a:t>
            </a:r>
            <a:r>
              <a:rPr lang="en-GB" sz="1500" i="1" dirty="0">
                <a:solidFill>
                  <a:srgbClr val="222222"/>
                </a:solidFill>
                <a:effectLst/>
                <a:latin typeface="Arial" panose="020B0604020202020204" pitchFamily="34" charset="0"/>
                <a:ea typeface="Arial" panose="020B0604020202020204" pitchFamily="34" charset="0"/>
                <a:cs typeface="Arial" panose="020B0604020202020204" pitchFamily="34" charset="0"/>
              </a:rPr>
              <a:t>International Journal for the Semiotics of Law-Revue </a:t>
            </a:r>
            <a:r>
              <a:rPr lang="en-GB" sz="1500" i="1" dirty="0" err="1">
                <a:solidFill>
                  <a:srgbClr val="222222"/>
                </a:solidFill>
                <a:effectLst/>
                <a:latin typeface="Arial" panose="020B0604020202020204" pitchFamily="34" charset="0"/>
                <a:ea typeface="Arial" panose="020B0604020202020204" pitchFamily="34" charset="0"/>
                <a:cs typeface="Arial" panose="020B0604020202020204" pitchFamily="34" charset="0"/>
              </a:rPr>
              <a:t>internationale</a:t>
            </a:r>
            <a:r>
              <a:rPr lang="en-GB" sz="1500" i="1" dirty="0">
                <a:solidFill>
                  <a:srgbClr val="222222"/>
                </a:solidFill>
                <a:effectLst/>
                <a:latin typeface="Arial" panose="020B0604020202020204" pitchFamily="34" charset="0"/>
                <a:ea typeface="Arial" panose="020B0604020202020204" pitchFamily="34" charset="0"/>
                <a:cs typeface="Arial" panose="020B0604020202020204" pitchFamily="34" charset="0"/>
              </a:rPr>
              <a:t> de </a:t>
            </a:r>
            <a:r>
              <a:rPr lang="en-GB" sz="1500" i="1" dirty="0" err="1">
                <a:solidFill>
                  <a:srgbClr val="222222"/>
                </a:solidFill>
                <a:effectLst/>
                <a:latin typeface="Arial" panose="020B0604020202020204" pitchFamily="34" charset="0"/>
                <a:ea typeface="Arial" panose="020B0604020202020204" pitchFamily="34" charset="0"/>
                <a:cs typeface="Arial" panose="020B0604020202020204" pitchFamily="34" charset="0"/>
              </a:rPr>
              <a:t>Sémiotique</a:t>
            </a:r>
            <a:r>
              <a:rPr lang="en-GB" sz="1500" i="1" dirty="0">
                <a:solidFill>
                  <a:srgbClr val="222222"/>
                </a:solidFill>
                <a:effectLst/>
                <a:latin typeface="Arial" panose="020B0604020202020204" pitchFamily="34" charset="0"/>
                <a:ea typeface="Arial" panose="020B0604020202020204" pitchFamily="34" charset="0"/>
                <a:cs typeface="Arial" panose="020B0604020202020204" pitchFamily="34" charset="0"/>
              </a:rPr>
              <a:t> </a:t>
            </a:r>
            <a:r>
              <a:rPr lang="en-GB" sz="1500" i="1" dirty="0" err="1">
                <a:solidFill>
                  <a:srgbClr val="222222"/>
                </a:solidFill>
                <a:effectLst/>
                <a:latin typeface="Arial" panose="020B0604020202020204" pitchFamily="34" charset="0"/>
                <a:ea typeface="Arial" panose="020B0604020202020204" pitchFamily="34" charset="0"/>
                <a:cs typeface="Arial" panose="020B0604020202020204" pitchFamily="34" charset="0"/>
              </a:rPr>
              <a:t>juridique</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1-25.</a:t>
            </a:r>
            <a:endParaRPr lang="en-GR" sz="15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McCarthy, D. and Wallace, A. (2018 to present). Survey of GLAM open access policy and practice (database). Available at </a:t>
            </a:r>
            <a:r>
              <a:rPr lang="en-GB" sz="1500" dirty="0">
                <a:solidFill>
                  <a:srgbClr val="1155CC"/>
                </a:solidFill>
                <a:effectLst/>
                <a:latin typeface="Arial" panose="020B0604020202020204" pitchFamily="34" charset="0"/>
                <a:ea typeface="Arial" panose="020B0604020202020204" pitchFamily="34" charset="0"/>
                <a:cs typeface="Arial" panose="020B0604020202020204" pitchFamily="34" charset="0"/>
                <a:hlinkClick r:id="rId2"/>
              </a:rPr>
              <a:t>https://docs.google.com/spreadsheets/d/1WPS-KJptUJ-o8SXtg00llcxq0IKJu8eO6Ege_GrLaNc/edit#gid=1216556120</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(last access 21 July 2023).</a:t>
            </a:r>
            <a:endParaRPr lang="en-GR" sz="15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GB" sz="1500" dirty="0">
                <a:effectLst/>
                <a:latin typeface="Arial" panose="020B0604020202020204" pitchFamily="34" charset="0"/>
                <a:ea typeface="Arial" panose="020B0604020202020204" pitchFamily="34" charset="0"/>
                <a:cs typeface="Arial" panose="020B0604020202020204" pitchFamily="34" charset="0"/>
              </a:rPr>
              <a:t>Open Society Institute (2002). Declaration: Budapest Open Access Initiative. Available at </a:t>
            </a:r>
            <a:r>
              <a:rPr lang="en-GB" sz="1500" dirty="0">
                <a:solidFill>
                  <a:srgbClr val="1155CC"/>
                </a:solidFill>
                <a:effectLst/>
                <a:latin typeface="Arial" panose="020B0604020202020204" pitchFamily="34" charset="0"/>
                <a:ea typeface="Arial" panose="020B0604020202020204" pitchFamily="34" charset="0"/>
                <a:cs typeface="Arial" panose="020B0604020202020204" pitchFamily="34" charset="0"/>
                <a:hlinkClick r:id="rId3"/>
              </a:rPr>
              <a:t>https://www.budapestopenaccessinitiative.org/read/</a:t>
            </a:r>
            <a:r>
              <a:rPr lang="en-GB" sz="1500" dirty="0">
                <a:effectLst/>
                <a:latin typeface="Arial" panose="020B0604020202020204" pitchFamily="34" charset="0"/>
                <a:ea typeface="Arial" panose="020B0604020202020204" pitchFamily="34" charset="0"/>
                <a:cs typeface="Arial" panose="020B0604020202020204" pitchFamily="34" charset="0"/>
              </a:rPr>
              <a:t> (last access 20 July 2023).</a:t>
            </a:r>
            <a:endParaRPr lang="en-GB" sz="1500" dirty="0">
              <a:latin typeface="Arial" panose="020B0604020202020204" pitchFamily="34" charset="0"/>
              <a:cs typeface="Arial" panose="020B0604020202020204" pitchFamily="34" charset="0"/>
            </a:endParaRPr>
          </a:p>
          <a:p>
            <a:r>
              <a:rPr lang="en-GB" sz="1500" dirty="0" err="1">
                <a:latin typeface="Arial" panose="020B0604020202020204" pitchFamily="34" charset="0"/>
                <a:cs typeface="Arial" panose="020B0604020202020204" pitchFamily="34" charset="0"/>
              </a:rPr>
              <a:t>OpenGLAM</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initative</a:t>
            </a:r>
            <a:r>
              <a:rPr lang="en-GB" sz="1500" dirty="0">
                <a:latin typeface="Arial" panose="020B0604020202020204" pitchFamily="34" charset="0"/>
                <a:cs typeface="Arial" panose="020B0604020202020204" pitchFamily="34" charset="0"/>
              </a:rPr>
              <a:t> 2025. Accessible at </a:t>
            </a:r>
            <a:r>
              <a:rPr lang="en-GB" sz="1500" dirty="0" err="1">
                <a:latin typeface="Arial" panose="020B0604020202020204" pitchFamily="34" charset="0"/>
                <a:cs typeface="Arial" panose="020B0604020202020204" pitchFamily="34" charset="0"/>
              </a:rPr>
              <a:t>openglam.org</a:t>
            </a:r>
            <a:r>
              <a:rPr lang="en-GB" sz="1500" dirty="0">
                <a:latin typeface="Arial" panose="020B0604020202020204" pitchFamily="34" charset="0"/>
                <a:cs typeface="Arial" panose="020B0604020202020204" pitchFamily="34" charset="0"/>
              </a:rPr>
              <a:t>.</a:t>
            </a:r>
          </a:p>
          <a:p>
            <a:r>
              <a:rPr lang="en-GB" sz="15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Sanderhoff</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M. (2014). ‘This belongs to you: On openness and sharing at </a:t>
            </a:r>
            <a:r>
              <a:rPr lang="en-GB" sz="15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Statens</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Museum for Kunst’. In </a:t>
            </a:r>
            <a:r>
              <a:rPr lang="en-GB" sz="15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Sanderhoff</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M., (Ed.), </a:t>
            </a:r>
            <a:r>
              <a:rPr lang="en-GB" sz="1500" i="1" dirty="0">
                <a:solidFill>
                  <a:srgbClr val="222222"/>
                </a:solidFill>
                <a:effectLst/>
                <a:latin typeface="Arial" panose="020B0604020202020204" pitchFamily="34" charset="0"/>
                <a:ea typeface="Arial" panose="020B0604020202020204" pitchFamily="34" charset="0"/>
                <a:cs typeface="Arial" panose="020B0604020202020204" pitchFamily="34" charset="0"/>
              </a:rPr>
              <a:t>Sharing is caring: Openness and sharing in the cultural sector, </a:t>
            </a:r>
            <a:r>
              <a:rPr lang="en-GB" sz="15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Statens</a:t>
            </a:r>
            <a:r>
              <a:rPr lang="en-GB" sz="1500" dirty="0">
                <a:solidFill>
                  <a:srgbClr val="222222"/>
                </a:solidFill>
                <a:effectLst/>
                <a:latin typeface="Arial" panose="020B0604020202020204" pitchFamily="34" charset="0"/>
                <a:ea typeface="Arial" panose="020B0604020202020204" pitchFamily="34" charset="0"/>
                <a:cs typeface="Arial" panose="020B0604020202020204" pitchFamily="34" charset="0"/>
              </a:rPr>
              <a:t> Museum for Kunst, Copenhagen, pp. 20-131.</a:t>
            </a:r>
            <a:endParaRPr lang="en-GR" sz="1500" dirty="0">
              <a:effectLst/>
              <a:latin typeface="Arial" panose="020B0604020202020204" pitchFamily="34" charset="0"/>
              <a:ea typeface="Arial" panose="020B0604020202020204" pitchFamily="34" charset="0"/>
              <a:cs typeface="Arial" panose="020B0604020202020204" pitchFamily="34" charset="0"/>
            </a:endParaRPr>
          </a:p>
          <a:p>
            <a:endParaRPr lang="en-GB" dirty="0"/>
          </a:p>
          <a:p>
            <a:endParaRPr lang="en-GB" dirty="0"/>
          </a:p>
          <a:p>
            <a:endParaRPr lang="en-GR" dirty="0"/>
          </a:p>
        </p:txBody>
      </p:sp>
    </p:spTree>
    <p:extLst>
      <p:ext uri="{BB962C8B-B14F-4D97-AF65-F5344CB8AC3E}">
        <p14:creationId xmlns:p14="http://schemas.microsoft.com/office/powerpoint/2010/main" val="381469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C4627A-42FA-AB5C-5ADF-A8DE4532B7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85F5148-54D0-BE5E-5101-68A82E2F54DF}"/>
              </a:ext>
            </a:extLst>
          </p:cNvPr>
          <p:cNvSpPr>
            <a:spLocks noGrp="1"/>
          </p:cNvSpPr>
          <p:nvPr>
            <p:ph type="title"/>
          </p:nvPr>
        </p:nvSpPr>
        <p:spPr>
          <a:xfrm>
            <a:off x="838200" y="713312"/>
            <a:ext cx="4038600" cy="5431376"/>
          </a:xfrm>
        </p:spPr>
        <p:txBody>
          <a:bodyPr>
            <a:normAutofit/>
          </a:bodyPr>
          <a:lstStyle/>
          <a:p>
            <a:r>
              <a:rPr lang="en-GR" dirty="0"/>
              <a:t>Digital landscape for GLAMs</a:t>
            </a:r>
          </a:p>
        </p:txBody>
      </p:sp>
      <p:sp>
        <p:nvSpPr>
          <p:cNvPr id="3" name="Content Placeholder 2">
            <a:extLst>
              <a:ext uri="{FF2B5EF4-FFF2-40B4-BE49-F238E27FC236}">
                <a16:creationId xmlns:a16="http://schemas.microsoft.com/office/drawing/2014/main" id="{BC16CABE-1316-C2B8-EEF6-34BB27566F2E}"/>
              </a:ext>
            </a:extLst>
          </p:cNvPr>
          <p:cNvSpPr>
            <a:spLocks noGrp="1"/>
          </p:cNvSpPr>
          <p:nvPr>
            <p:ph idx="1"/>
          </p:nvPr>
        </p:nvSpPr>
        <p:spPr>
          <a:xfrm>
            <a:off x="5842096" y="100014"/>
            <a:ext cx="6346855" cy="6757986"/>
          </a:xfrm>
        </p:spPr>
        <p:txBody>
          <a:bodyPr anchor="ctr">
            <a:normAutofit/>
          </a:bodyPr>
          <a:lstStyle/>
          <a:p>
            <a:r>
              <a:rPr lang="en-GR" sz="2000" dirty="0"/>
              <a:t>Since 2000s “a new museum culture” (</a:t>
            </a:r>
            <a:r>
              <a:rPr lang="en-GB" sz="2000" dirty="0" err="1"/>
              <a:t>Sanderhoff</a:t>
            </a:r>
            <a:r>
              <a:rPr lang="en-GB" sz="2000" dirty="0"/>
              <a:t> 2014: 34</a:t>
            </a:r>
            <a:r>
              <a:rPr lang="en-GR" sz="2000" dirty="0"/>
              <a:t>): digitisation </a:t>
            </a:r>
            <a:r>
              <a:rPr lang="en-GR" sz="2000" b="1" dirty="0"/>
              <a:t>+ </a:t>
            </a:r>
            <a:r>
              <a:rPr lang="en-GB" sz="2000" b="1" dirty="0"/>
              <a:t>openness, peering, sharing and acting globally for doing business </a:t>
            </a:r>
            <a:r>
              <a:rPr lang="en-GB" sz="2000" dirty="0"/>
              <a:t>(WEB2.0 principles / digital commons)</a:t>
            </a:r>
          </a:p>
          <a:p>
            <a:endParaRPr lang="en-GB" sz="2000" dirty="0"/>
          </a:p>
          <a:p>
            <a:r>
              <a:rPr lang="en-GB" sz="2000" b="1" dirty="0"/>
              <a:t>Openness</a:t>
            </a:r>
            <a:r>
              <a:rPr lang="en-GB" sz="2000" dirty="0"/>
              <a:t> misunderstood: accessible &amp; reusable (Copyrighted?)</a:t>
            </a:r>
          </a:p>
          <a:p>
            <a:endParaRPr lang="en-GB" sz="2000" dirty="0"/>
          </a:p>
          <a:p>
            <a:r>
              <a:rPr lang="en-GB" sz="2000" b="1" dirty="0"/>
              <a:t>Copyright</a:t>
            </a:r>
            <a:r>
              <a:rPr lang="en-GB" sz="2000" dirty="0"/>
              <a:t>: ensures that creators, including authors, composers, film makers or other artists, receive recognition, protection and royalties for their work (according to legislation, EU law: +70yrs)</a:t>
            </a:r>
          </a:p>
          <a:p>
            <a:endParaRPr lang="en-GB" sz="2000" dirty="0"/>
          </a:p>
          <a:p>
            <a:endParaRPr lang="en-GB" sz="2000" dirty="0"/>
          </a:p>
          <a:p>
            <a:endParaRPr lang="en-GR" sz="2000" dirty="0"/>
          </a:p>
        </p:txBody>
      </p:sp>
    </p:spTree>
    <p:extLst>
      <p:ext uri="{BB962C8B-B14F-4D97-AF65-F5344CB8AC3E}">
        <p14:creationId xmlns:p14="http://schemas.microsoft.com/office/powerpoint/2010/main" val="400518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image19.png">
            <a:extLst>
              <a:ext uri="{FF2B5EF4-FFF2-40B4-BE49-F238E27FC236}">
                <a16:creationId xmlns:a16="http://schemas.microsoft.com/office/drawing/2014/main" id="{FF81CFA0-FEC2-A716-B3A0-7BCE09C28923}"/>
              </a:ext>
            </a:extLst>
          </p:cNvPr>
          <p:cNvPicPr>
            <a:picLocks noGrp="1"/>
          </p:cNvPicPr>
          <p:nvPr>
            <p:ph idx="1"/>
          </p:nvPr>
        </p:nvPicPr>
        <p:blipFill>
          <a:blip r:embed="rId2"/>
          <a:srcRect t="1754" r="-1" b="-1"/>
          <a:stretch/>
        </p:blipFill>
        <p:spPr>
          <a:xfrm>
            <a:off x="567526" y="559901"/>
            <a:ext cx="11056947" cy="5730212"/>
          </a:xfrm>
          <a:prstGeom prst="rect">
            <a:avLst/>
          </a:prstGeom>
        </p:spPr>
      </p:pic>
      <p:sp>
        <p:nvSpPr>
          <p:cNvPr id="6" name="TextBox 5">
            <a:extLst>
              <a:ext uri="{FF2B5EF4-FFF2-40B4-BE49-F238E27FC236}">
                <a16:creationId xmlns:a16="http://schemas.microsoft.com/office/drawing/2014/main" id="{A0BC2423-0C9F-3A05-EE41-B4B5DA8A59C1}"/>
              </a:ext>
            </a:extLst>
          </p:cNvPr>
          <p:cNvSpPr txBox="1"/>
          <p:nvPr/>
        </p:nvSpPr>
        <p:spPr>
          <a:xfrm>
            <a:off x="1865027" y="3260522"/>
            <a:ext cx="6100762" cy="1200329"/>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rPr>
              <a:t>Museo Reina Sofía website displays a digital image of (copyright-protected) Guernica, for viewing only. Here, it has been replaced with a grey box to avoid a rights violation (source: </a:t>
            </a:r>
            <a:r>
              <a:rPr lang="en-GB" sz="1800" dirty="0" err="1">
                <a:effectLst/>
                <a:latin typeface="Arial" panose="020B0604020202020204" pitchFamily="34" charset="0"/>
                <a:ea typeface="Arial" panose="020B0604020202020204" pitchFamily="34" charset="0"/>
              </a:rPr>
              <a:t>www.museoreinasofia.es</a:t>
            </a:r>
            <a:r>
              <a:rPr lang="en-GB" sz="1800" dirty="0">
                <a:effectLst/>
                <a:latin typeface="Arial" panose="020B0604020202020204" pitchFamily="34" charset="0"/>
                <a:ea typeface="Arial" panose="020B0604020202020204" pitchFamily="34" charset="0"/>
              </a:rPr>
              <a:t>)</a:t>
            </a:r>
            <a:r>
              <a:rPr lang="en-GR" dirty="0">
                <a:effectLst/>
              </a:rPr>
              <a:t> </a:t>
            </a:r>
            <a:endParaRPr lang="en-GR" dirty="0"/>
          </a:p>
        </p:txBody>
      </p:sp>
    </p:spTree>
    <p:extLst>
      <p:ext uri="{BB962C8B-B14F-4D97-AF65-F5344CB8AC3E}">
        <p14:creationId xmlns:p14="http://schemas.microsoft.com/office/powerpoint/2010/main" val="397281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BD62-A61B-A0EF-E1B5-886CFDC2F4C5}"/>
              </a:ext>
            </a:extLst>
          </p:cNvPr>
          <p:cNvSpPr>
            <a:spLocks noGrp="1"/>
          </p:cNvSpPr>
          <p:nvPr>
            <p:ph type="title"/>
          </p:nvPr>
        </p:nvSpPr>
        <p:spPr/>
        <p:txBody>
          <a:bodyPr/>
          <a:lstStyle/>
          <a:p>
            <a:r>
              <a:rPr lang="en-GR" dirty="0"/>
              <a:t>Digital landscape for GLAMs</a:t>
            </a:r>
          </a:p>
        </p:txBody>
      </p:sp>
      <p:sp>
        <p:nvSpPr>
          <p:cNvPr id="3" name="Content Placeholder 2">
            <a:extLst>
              <a:ext uri="{FF2B5EF4-FFF2-40B4-BE49-F238E27FC236}">
                <a16:creationId xmlns:a16="http://schemas.microsoft.com/office/drawing/2014/main" id="{56D6754B-FAA0-E134-D3C5-112CB953D4EA}"/>
              </a:ext>
            </a:extLst>
          </p:cNvPr>
          <p:cNvSpPr>
            <a:spLocks noGrp="1"/>
          </p:cNvSpPr>
          <p:nvPr>
            <p:ph idx="1"/>
          </p:nvPr>
        </p:nvSpPr>
        <p:spPr/>
        <p:txBody>
          <a:bodyPr>
            <a:normAutofit fontScale="77500" lnSpcReduction="20000"/>
          </a:bodyPr>
          <a:lstStyle/>
          <a:p>
            <a:r>
              <a:rPr lang="en-GR" dirty="0"/>
              <a:t>Since 2000s “a new museum culture” (</a:t>
            </a:r>
            <a:r>
              <a:rPr lang="en-GB" dirty="0" err="1"/>
              <a:t>Sanderhoff</a:t>
            </a:r>
            <a:r>
              <a:rPr lang="en-GB" dirty="0"/>
              <a:t> 2014: 34</a:t>
            </a:r>
            <a:r>
              <a:rPr lang="en-GR" dirty="0"/>
              <a:t>): digitisation </a:t>
            </a:r>
            <a:r>
              <a:rPr lang="en-GR" b="1" dirty="0"/>
              <a:t>+ </a:t>
            </a:r>
            <a:r>
              <a:rPr lang="en-GB" b="1" dirty="0"/>
              <a:t>openness, peering, sharing and acting globally for doing business </a:t>
            </a:r>
            <a:r>
              <a:rPr lang="en-GB" dirty="0"/>
              <a:t>(WEB2.0 principles / digital commons)</a:t>
            </a:r>
          </a:p>
          <a:p>
            <a:endParaRPr lang="en-GB" dirty="0"/>
          </a:p>
          <a:p>
            <a:r>
              <a:rPr lang="en-GB" b="1" dirty="0"/>
              <a:t>Openness</a:t>
            </a:r>
            <a:r>
              <a:rPr lang="en-GB" dirty="0"/>
              <a:t> misunderstood: accessible &amp; reusable (Copyrighted?)</a:t>
            </a:r>
          </a:p>
          <a:p>
            <a:endParaRPr lang="en-GB" dirty="0"/>
          </a:p>
          <a:p>
            <a:r>
              <a:rPr lang="en-GB" b="1" dirty="0"/>
              <a:t>Copyright</a:t>
            </a:r>
            <a:r>
              <a:rPr lang="en-GB" dirty="0"/>
              <a:t>: ensures that creators, including authors, composers, film makers or other artists, receive recognition, protection and royalties for their work (according to legislation, EU law: +70yrs)</a:t>
            </a:r>
          </a:p>
          <a:p>
            <a:endParaRPr lang="en-GB" dirty="0"/>
          </a:p>
          <a:p>
            <a:r>
              <a:rPr lang="en-GB" b="1" dirty="0"/>
              <a:t>Open data</a:t>
            </a:r>
            <a:r>
              <a:rPr lang="en-GB" dirty="0"/>
              <a:t>: ‘anyone is free to use, reuse, and redistribute it - subject only, at most, to the requirement to give </a:t>
            </a:r>
            <a:r>
              <a:rPr lang="en-GB" b="1" dirty="0"/>
              <a:t>credit</a:t>
            </a:r>
            <a:r>
              <a:rPr lang="en-GB" dirty="0"/>
              <a:t> to the author and/or making any resulting work available under the same terms as the original work (</a:t>
            </a:r>
            <a:r>
              <a:rPr lang="en-GB" dirty="0" err="1"/>
              <a:t>OpenGLAM</a:t>
            </a:r>
            <a:r>
              <a:rPr lang="en-GB" dirty="0"/>
              <a:t> working group)</a:t>
            </a:r>
          </a:p>
          <a:p>
            <a:endParaRPr lang="en-GB" dirty="0"/>
          </a:p>
          <a:p>
            <a:endParaRPr lang="en-GR" dirty="0"/>
          </a:p>
        </p:txBody>
      </p:sp>
    </p:spTree>
    <p:extLst>
      <p:ext uri="{BB962C8B-B14F-4D97-AF65-F5344CB8AC3E}">
        <p14:creationId xmlns:p14="http://schemas.microsoft.com/office/powerpoint/2010/main" val="44604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2D0844-63A9-E846-62A0-41C8CCF29A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C8572E9-ECD7-4B22-DB3F-A39BFBE82C2A}"/>
              </a:ext>
            </a:extLst>
          </p:cNvPr>
          <p:cNvSpPr>
            <a:spLocks noGrp="1"/>
          </p:cNvSpPr>
          <p:nvPr>
            <p:ph type="title"/>
          </p:nvPr>
        </p:nvSpPr>
        <p:spPr>
          <a:xfrm>
            <a:off x="838200" y="713312"/>
            <a:ext cx="4038600" cy="5431376"/>
          </a:xfrm>
        </p:spPr>
        <p:txBody>
          <a:bodyPr>
            <a:normAutofit/>
          </a:bodyPr>
          <a:lstStyle/>
          <a:p>
            <a:r>
              <a:rPr lang="en-GR" dirty="0"/>
              <a:t>Digital landscape for GLAMs</a:t>
            </a:r>
          </a:p>
        </p:txBody>
      </p:sp>
      <p:sp>
        <p:nvSpPr>
          <p:cNvPr id="3" name="Content Placeholder 2">
            <a:extLst>
              <a:ext uri="{FF2B5EF4-FFF2-40B4-BE49-F238E27FC236}">
                <a16:creationId xmlns:a16="http://schemas.microsoft.com/office/drawing/2014/main" id="{B490C346-948A-A0AF-6E12-7E74604A0DFF}"/>
              </a:ext>
            </a:extLst>
          </p:cNvPr>
          <p:cNvSpPr>
            <a:spLocks noGrp="1"/>
          </p:cNvSpPr>
          <p:nvPr>
            <p:ph idx="1"/>
          </p:nvPr>
        </p:nvSpPr>
        <p:spPr>
          <a:xfrm>
            <a:off x="6095999" y="713313"/>
            <a:ext cx="5257801" cy="5431376"/>
          </a:xfrm>
        </p:spPr>
        <p:txBody>
          <a:bodyPr anchor="ctr">
            <a:normAutofit/>
          </a:bodyPr>
          <a:lstStyle/>
          <a:p>
            <a:r>
              <a:rPr lang="en-GB" sz="2000" b="1"/>
              <a:t>Public Domain: </a:t>
            </a:r>
            <a:r>
              <a:rPr lang="en-GB" sz="2000"/>
              <a:t>is a pool of shared resources that is made up from all creative works that are not subject to any intellectual property rights. It includes works that have been created before the advent of copyright, works where copyrights have expired, as well as works that have been deliberately placed in the Public Domain by their creators. </a:t>
            </a:r>
          </a:p>
          <a:p>
            <a:endParaRPr lang="en-GB" sz="2000"/>
          </a:p>
          <a:p>
            <a:r>
              <a:rPr lang="en-GB" sz="2000" b="1"/>
              <a:t>Tools</a:t>
            </a:r>
            <a:r>
              <a:rPr lang="en-GB" sz="2000"/>
              <a:t> to enable: Europeana (EU 2008) / CC licences </a:t>
            </a:r>
            <a:r>
              <a:rPr lang="en-GB" sz="2000" b="0" i="0" u="none" strike="noStrike">
                <a:effectLst/>
                <a:latin typeface="-webkit-standard"/>
              </a:rPr>
              <a:t>to help promote </a:t>
            </a:r>
            <a:r>
              <a:rPr lang="en-GB" sz="2000" b="1" i="0" u="none" strike="noStrike">
                <a:effectLst/>
              </a:rPr>
              <a:t>open access</a:t>
            </a:r>
            <a:r>
              <a:rPr lang="en-GB" sz="2000" b="0" i="0" u="none" strike="noStrike">
                <a:effectLst/>
                <a:latin typeface="-webkit-standard"/>
              </a:rPr>
              <a:t>, </a:t>
            </a:r>
            <a:r>
              <a:rPr lang="en-GB" sz="2000" b="1" i="0" u="none" strike="noStrike">
                <a:effectLst/>
              </a:rPr>
              <a:t>knowledge sharing</a:t>
            </a:r>
            <a:r>
              <a:rPr lang="en-GB" sz="2000" b="0" i="0" u="none" strike="noStrike">
                <a:effectLst/>
                <a:latin typeface="-webkit-standard"/>
              </a:rPr>
              <a:t>, and </a:t>
            </a:r>
            <a:r>
              <a:rPr lang="en-GB" sz="2000" b="1" i="0" u="none" strike="noStrike">
                <a:effectLst/>
              </a:rPr>
              <a:t>collaborative creativity</a:t>
            </a:r>
            <a:r>
              <a:rPr lang="en-GB" sz="2000" b="0" i="0" u="none" strike="noStrike">
                <a:effectLst/>
                <a:latin typeface="-webkit-standard"/>
              </a:rPr>
              <a:t> while protecting creators' rights.</a:t>
            </a:r>
            <a:endParaRPr lang="en-GB" sz="2000"/>
          </a:p>
          <a:p>
            <a:endParaRPr lang="en-GR" sz="2000"/>
          </a:p>
        </p:txBody>
      </p:sp>
    </p:spTree>
    <p:extLst>
      <p:ext uri="{BB962C8B-B14F-4D97-AF65-F5344CB8AC3E}">
        <p14:creationId xmlns:p14="http://schemas.microsoft.com/office/powerpoint/2010/main" val="251547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647AFC-1481-31E0-5D0E-DE7AD4A129C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FB4A729D-FC61-B0FE-476D-5DC20AF43C1C}"/>
              </a:ext>
            </a:extLst>
          </p:cNvPr>
          <p:cNvSpPr>
            <a:spLocks noGrp="1"/>
          </p:cNvSpPr>
          <p:nvPr>
            <p:ph type="title"/>
          </p:nvPr>
        </p:nvSpPr>
        <p:spPr>
          <a:xfrm>
            <a:off x="1246824" y="643467"/>
            <a:ext cx="4772975" cy="1800526"/>
          </a:xfrm>
        </p:spPr>
        <p:txBody>
          <a:bodyPr>
            <a:normAutofit/>
          </a:bodyPr>
          <a:lstStyle/>
          <a:p>
            <a:r>
              <a:rPr lang="en-GR"/>
              <a:t>Creative Commons Licences</a:t>
            </a:r>
            <a:endParaRPr lang="en-GR" dirty="0"/>
          </a:p>
        </p:txBody>
      </p:sp>
      <p:sp>
        <p:nvSpPr>
          <p:cNvPr id="3" name="Content Placeholder 2">
            <a:extLst>
              <a:ext uri="{FF2B5EF4-FFF2-40B4-BE49-F238E27FC236}">
                <a16:creationId xmlns:a16="http://schemas.microsoft.com/office/drawing/2014/main" id="{82C72D1C-3315-F30A-014B-D1D1C354DBB9}"/>
              </a:ext>
            </a:extLst>
          </p:cNvPr>
          <p:cNvSpPr>
            <a:spLocks noGrp="1"/>
          </p:cNvSpPr>
          <p:nvPr>
            <p:ph idx="1"/>
          </p:nvPr>
        </p:nvSpPr>
        <p:spPr>
          <a:xfrm>
            <a:off x="1246824" y="2623381"/>
            <a:ext cx="4772974" cy="3553581"/>
          </a:xfrm>
        </p:spPr>
        <p:txBody>
          <a:bodyPr>
            <a:normAutofit/>
          </a:bodyPr>
          <a:lstStyle/>
          <a:p>
            <a:endParaRPr lang="en-GB" sz="2000"/>
          </a:p>
          <a:p>
            <a:r>
              <a:rPr lang="en-GB" sz="2000">
                <a:effectLst/>
                <a:latin typeface="Arial" panose="020B0604020202020204" pitchFamily="34" charset="0"/>
                <a:ea typeface="Arial" panose="020B0604020202020204" pitchFamily="34" charset="0"/>
              </a:rPr>
              <a:t>The Creative Commons Zero licence (CC0) &amp; </a:t>
            </a:r>
            <a:r>
              <a:rPr lang="en-GB" sz="2000">
                <a:latin typeface="Arial" panose="020B0604020202020204" pitchFamily="34" charset="0"/>
                <a:ea typeface="Arial" panose="020B0604020202020204" pitchFamily="34" charset="0"/>
              </a:rPr>
              <a:t>the </a:t>
            </a:r>
            <a:r>
              <a:rPr lang="en-GB" sz="2000">
                <a:effectLst/>
                <a:latin typeface="Arial" panose="020B0604020202020204" pitchFamily="34" charset="0"/>
                <a:ea typeface="Arial" panose="020B0604020202020204" pitchFamily="34" charset="0"/>
              </a:rPr>
              <a:t>Public Domain Mark for creative work - used by artists and creators that wish to dedicate their work to the Public Domain thus waiving all of their rights to the work under copyright law. For GLAMs it is often used for waiving rights to metadata related to digitised records and resources.</a:t>
            </a:r>
            <a:endParaRPr lang="en-GR" sz="2000"/>
          </a:p>
        </p:txBody>
      </p:sp>
      <p:pic>
        <p:nvPicPr>
          <p:cNvPr id="5" name="image6.png">
            <a:extLst>
              <a:ext uri="{FF2B5EF4-FFF2-40B4-BE49-F238E27FC236}">
                <a16:creationId xmlns:a16="http://schemas.microsoft.com/office/drawing/2014/main" id="{8180BB2A-05FA-03C7-4F00-95E086493D9F}"/>
              </a:ext>
            </a:extLst>
          </p:cNvPr>
          <p:cNvPicPr/>
          <p:nvPr/>
        </p:nvPicPr>
        <p:blipFill>
          <a:blip r:embed="rId2"/>
          <a:stretch>
            <a:fillRect/>
          </a:stretch>
        </p:blipFill>
        <p:spPr>
          <a:xfrm>
            <a:off x="7700211" y="1237978"/>
            <a:ext cx="3848322" cy="1355984"/>
          </a:xfrm>
          <a:prstGeom prst="rect">
            <a:avLst/>
          </a:prstGeom>
        </p:spPr>
      </p:pic>
      <p:pic>
        <p:nvPicPr>
          <p:cNvPr id="4" name="image3.png">
            <a:extLst>
              <a:ext uri="{FF2B5EF4-FFF2-40B4-BE49-F238E27FC236}">
                <a16:creationId xmlns:a16="http://schemas.microsoft.com/office/drawing/2014/main" id="{1EF51BDF-C582-DA53-0AFD-C4CDAA596FE4}"/>
              </a:ext>
            </a:extLst>
          </p:cNvPr>
          <p:cNvPicPr/>
          <p:nvPr/>
        </p:nvPicPr>
        <p:blipFill>
          <a:blip r:embed="rId3"/>
          <a:stretch>
            <a:fillRect/>
          </a:stretch>
        </p:blipFill>
        <p:spPr>
          <a:xfrm>
            <a:off x="7700211" y="4272363"/>
            <a:ext cx="3848322" cy="1355984"/>
          </a:xfrm>
          <a:prstGeom prst="rect">
            <a:avLst/>
          </a:prstGeom>
        </p:spPr>
      </p:pic>
    </p:spTree>
    <p:extLst>
      <p:ext uri="{BB962C8B-B14F-4D97-AF65-F5344CB8AC3E}">
        <p14:creationId xmlns:p14="http://schemas.microsoft.com/office/powerpoint/2010/main" val="30359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4172-1DC4-2F11-AF23-FAED4F0F8E9C}"/>
              </a:ext>
            </a:extLst>
          </p:cNvPr>
          <p:cNvSpPr>
            <a:spLocks noGrp="1"/>
          </p:cNvSpPr>
          <p:nvPr>
            <p:ph type="title"/>
          </p:nvPr>
        </p:nvSpPr>
        <p:spPr/>
        <p:txBody>
          <a:bodyPr/>
          <a:lstStyle/>
          <a:p>
            <a:r>
              <a:rPr lang="en-GR" dirty="0"/>
              <a:t>CC licences (for hesitant institutions/creators) </a:t>
            </a:r>
          </a:p>
        </p:txBody>
      </p:sp>
      <p:sp>
        <p:nvSpPr>
          <p:cNvPr id="3" name="Content Placeholder 2">
            <a:extLst>
              <a:ext uri="{FF2B5EF4-FFF2-40B4-BE49-F238E27FC236}">
                <a16:creationId xmlns:a16="http://schemas.microsoft.com/office/drawing/2014/main" id="{5EBDEF46-FBD0-E602-C9A2-60CCFF9FF9E7}"/>
              </a:ext>
            </a:extLst>
          </p:cNvPr>
          <p:cNvSpPr>
            <a:spLocks noGrp="1"/>
          </p:cNvSpPr>
          <p:nvPr>
            <p:ph idx="1"/>
          </p:nvPr>
        </p:nvSpPr>
        <p:spPr/>
        <p:txBody>
          <a:bodyPr>
            <a:normAutofit fontScale="55000" lnSpcReduction="20000"/>
          </a:bodyPr>
          <a:lstStyle/>
          <a:p>
            <a:pPr algn="l"/>
            <a:r>
              <a:rPr lang="en-GB" b="0" i="0" u="none" strike="noStrike" dirty="0">
                <a:solidFill>
                  <a:srgbClr val="000000"/>
                </a:solidFill>
                <a:effectLst/>
              </a:rPr>
              <a:t>Each CC license consists of different conditions that determine how a work can be used:</a:t>
            </a:r>
          </a:p>
          <a:p>
            <a:pPr marL="0" indent="0" algn="l">
              <a:buNone/>
            </a:pPr>
            <a:endParaRPr lang="en-GB" b="0" i="0" u="none" strike="noStrike" dirty="0">
              <a:solidFill>
                <a:srgbClr val="000000"/>
              </a:solidFill>
              <a:effectLst/>
            </a:endParaRPr>
          </a:p>
          <a:p>
            <a:pPr algn="l"/>
            <a:r>
              <a:rPr lang="en-GB" b="1" i="0" u="none" strike="noStrike" dirty="0">
                <a:solidFill>
                  <a:srgbClr val="000000"/>
                </a:solidFill>
                <a:effectLst/>
              </a:rPr>
              <a:t>CC BY (Attribution)</a:t>
            </a:r>
            <a:r>
              <a:rPr lang="en-GB" b="0" i="0" u="none" strike="noStrike" dirty="0">
                <a:solidFill>
                  <a:srgbClr val="000000"/>
                </a:solidFill>
                <a:effectLst/>
              </a:rPr>
              <a:t> – Allows others to distribute, remix, adapt, and build upon the work, even for commercial purposes, as long as they give credit to the original creator.</a:t>
            </a:r>
          </a:p>
          <a:p>
            <a:pPr algn="l"/>
            <a:endParaRPr lang="en-GB" b="0" i="0" u="none" strike="noStrike" dirty="0">
              <a:solidFill>
                <a:srgbClr val="000000"/>
              </a:solidFill>
              <a:effectLst/>
            </a:endParaRPr>
          </a:p>
          <a:p>
            <a:pPr algn="l"/>
            <a:r>
              <a:rPr lang="en-GB" b="1" i="0" u="none" strike="noStrike" dirty="0">
                <a:solidFill>
                  <a:srgbClr val="000000"/>
                </a:solidFill>
                <a:effectLst/>
                <a:highlight>
                  <a:srgbClr val="FFFF00"/>
                </a:highlight>
              </a:rPr>
              <a:t>CC BY-SA (Attribution-</a:t>
            </a:r>
            <a:r>
              <a:rPr lang="en-GB" b="1" i="0" u="none" strike="noStrike" dirty="0" err="1">
                <a:solidFill>
                  <a:srgbClr val="000000"/>
                </a:solidFill>
                <a:effectLst/>
                <a:highlight>
                  <a:srgbClr val="FFFF00"/>
                </a:highlight>
              </a:rPr>
              <a:t>ShareAlike</a:t>
            </a:r>
            <a:r>
              <a:rPr lang="en-GB" b="1" i="0" u="none" strike="noStrike" dirty="0">
                <a:solidFill>
                  <a:srgbClr val="000000"/>
                </a:solidFill>
                <a:effectLst/>
                <a:highlight>
                  <a:srgbClr val="FFFF00"/>
                </a:highlight>
              </a:rPr>
              <a:t>)</a:t>
            </a:r>
            <a:r>
              <a:rPr lang="en-GB" b="0" i="0" u="none" strike="noStrike" dirty="0">
                <a:solidFill>
                  <a:srgbClr val="000000"/>
                </a:solidFill>
                <a:effectLst/>
                <a:highlight>
                  <a:srgbClr val="FFFF00"/>
                </a:highlight>
              </a:rPr>
              <a:t> – Similar to CC BY, but requires that derivative works be shared under the same license. (Used by Wikipedia)</a:t>
            </a:r>
          </a:p>
          <a:p>
            <a:pPr algn="l"/>
            <a:endParaRPr lang="en-GB" b="0" i="0" u="none" strike="noStrike" dirty="0">
              <a:solidFill>
                <a:srgbClr val="000000"/>
              </a:solidFill>
              <a:effectLst/>
            </a:endParaRPr>
          </a:p>
          <a:p>
            <a:pPr algn="l"/>
            <a:r>
              <a:rPr lang="en-GB" b="1" i="0" u="none" strike="noStrike" dirty="0">
                <a:solidFill>
                  <a:srgbClr val="000000"/>
                </a:solidFill>
                <a:effectLst/>
              </a:rPr>
              <a:t>CC BY-ND (Attribution-</a:t>
            </a:r>
            <a:r>
              <a:rPr lang="en-GB" b="1" i="0" u="none" strike="noStrike" dirty="0" err="1">
                <a:solidFill>
                  <a:srgbClr val="000000"/>
                </a:solidFill>
                <a:effectLst/>
              </a:rPr>
              <a:t>NoDerivatives</a:t>
            </a:r>
            <a:r>
              <a:rPr lang="en-GB" b="1" i="0" u="none" strike="noStrike" dirty="0">
                <a:solidFill>
                  <a:srgbClr val="000000"/>
                </a:solidFill>
                <a:effectLst/>
              </a:rPr>
              <a:t>)</a:t>
            </a:r>
            <a:r>
              <a:rPr lang="en-GB" b="0" i="0" u="none" strike="noStrike" dirty="0">
                <a:solidFill>
                  <a:srgbClr val="000000"/>
                </a:solidFill>
                <a:effectLst/>
              </a:rPr>
              <a:t> – Allows redistribution, even commercially, but the work cannot be modified.</a:t>
            </a:r>
          </a:p>
          <a:p>
            <a:pPr algn="l"/>
            <a:endParaRPr lang="en-GB" b="0" i="0" u="none" strike="noStrike" dirty="0">
              <a:solidFill>
                <a:srgbClr val="000000"/>
              </a:solidFill>
              <a:effectLst/>
            </a:endParaRPr>
          </a:p>
          <a:p>
            <a:pPr algn="l"/>
            <a:r>
              <a:rPr lang="en-GB" b="1" i="0" u="none" strike="noStrike" dirty="0">
                <a:solidFill>
                  <a:srgbClr val="000000"/>
                </a:solidFill>
                <a:effectLst/>
              </a:rPr>
              <a:t>CC BY-NC (Attribution-</a:t>
            </a:r>
            <a:r>
              <a:rPr lang="en-GB" b="1" i="0" u="none" strike="noStrike" dirty="0" err="1">
                <a:solidFill>
                  <a:srgbClr val="000000"/>
                </a:solidFill>
                <a:effectLst/>
              </a:rPr>
              <a:t>NonCommercial</a:t>
            </a:r>
            <a:r>
              <a:rPr lang="en-GB" b="1" i="0" u="none" strike="noStrike" dirty="0">
                <a:solidFill>
                  <a:srgbClr val="000000"/>
                </a:solidFill>
                <a:effectLst/>
              </a:rPr>
              <a:t>)</a:t>
            </a:r>
            <a:r>
              <a:rPr lang="en-GB" b="0" i="0" u="none" strike="noStrike" dirty="0">
                <a:solidFill>
                  <a:srgbClr val="000000"/>
                </a:solidFill>
                <a:effectLst/>
              </a:rPr>
              <a:t> – Allows remixing and adaptation but not for commercial purposes.</a:t>
            </a:r>
          </a:p>
          <a:p>
            <a:pPr algn="l"/>
            <a:endParaRPr lang="en-GB" b="0" i="0" u="none" strike="noStrike" dirty="0">
              <a:solidFill>
                <a:srgbClr val="000000"/>
              </a:solidFill>
              <a:effectLst/>
            </a:endParaRPr>
          </a:p>
          <a:p>
            <a:pPr algn="l"/>
            <a:r>
              <a:rPr lang="en-GB" b="1" i="0" u="none" strike="noStrike" dirty="0">
                <a:solidFill>
                  <a:srgbClr val="000000"/>
                </a:solidFill>
                <a:effectLst/>
              </a:rPr>
              <a:t>CC BY-NC-SA (Attribution-</a:t>
            </a:r>
            <a:r>
              <a:rPr lang="en-GB" b="1" i="0" u="none" strike="noStrike" dirty="0" err="1">
                <a:solidFill>
                  <a:srgbClr val="000000"/>
                </a:solidFill>
                <a:effectLst/>
              </a:rPr>
              <a:t>NonCommercial</a:t>
            </a:r>
            <a:r>
              <a:rPr lang="en-GB" b="1" i="0" u="none" strike="noStrike" dirty="0">
                <a:solidFill>
                  <a:srgbClr val="000000"/>
                </a:solidFill>
                <a:effectLst/>
              </a:rPr>
              <a:t>-</a:t>
            </a:r>
            <a:r>
              <a:rPr lang="en-GB" b="1" i="0" u="none" strike="noStrike" dirty="0" err="1">
                <a:solidFill>
                  <a:srgbClr val="000000"/>
                </a:solidFill>
                <a:effectLst/>
              </a:rPr>
              <a:t>ShareAlike</a:t>
            </a:r>
            <a:r>
              <a:rPr lang="en-GB" b="1" i="0" u="none" strike="noStrike" dirty="0">
                <a:solidFill>
                  <a:srgbClr val="000000"/>
                </a:solidFill>
                <a:effectLst/>
              </a:rPr>
              <a:t>)</a:t>
            </a:r>
            <a:r>
              <a:rPr lang="en-GB" b="0" i="0" u="none" strike="noStrike" dirty="0">
                <a:solidFill>
                  <a:srgbClr val="000000"/>
                </a:solidFill>
                <a:effectLst/>
              </a:rPr>
              <a:t> – Non-commercial use only, and derivatives must be shared under the same license.</a:t>
            </a:r>
          </a:p>
          <a:p>
            <a:pPr algn="l"/>
            <a:endParaRPr lang="en-GB" b="1" i="0" u="none" strike="noStrike" dirty="0">
              <a:solidFill>
                <a:srgbClr val="000000"/>
              </a:solidFill>
              <a:effectLst/>
            </a:endParaRPr>
          </a:p>
          <a:p>
            <a:pPr algn="l"/>
            <a:r>
              <a:rPr lang="en-GB" b="1" i="0" u="none" strike="noStrike" dirty="0">
                <a:solidFill>
                  <a:srgbClr val="000000"/>
                </a:solidFill>
                <a:effectLst/>
              </a:rPr>
              <a:t>CC BY-NC-ND (Attribution-</a:t>
            </a:r>
            <a:r>
              <a:rPr lang="en-GB" b="1" i="0" u="none" strike="noStrike" dirty="0" err="1">
                <a:solidFill>
                  <a:srgbClr val="000000"/>
                </a:solidFill>
                <a:effectLst/>
              </a:rPr>
              <a:t>NonCommercial</a:t>
            </a:r>
            <a:r>
              <a:rPr lang="en-GB" b="1" i="0" u="none" strike="noStrike" dirty="0">
                <a:solidFill>
                  <a:srgbClr val="000000"/>
                </a:solidFill>
                <a:effectLst/>
              </a:rPr>
              <a:t>-</a:t>
            </a:r>
            <a:r>
              <a:rPr lang="en-GB" b="1" i="0" u="none" strike="noStrike" dirty="0" err="1">
                <a:solidFill>
                  <a:srgbClr val="000000"/>
                </a:solidFill>
                <a:effectLst/>
              </a:rPr>
              <a:t>NoDerivatives</a:t>
            </a:r>
            <a:r>
              <a:rPr lang="en-GB" b="1" i="0" u="none" strike="noStrike" dirty="0">
                <a:solidFill>
                  <a:srgbClr val="000000"/>
                </a:solidFill>
                <a:effectLst/>
              </a:rPr>
              <a:t>)</a:t>
            </a:r>
            <a:r>
              <a:rPr lang="en-GB" b="0" i="0" u="none" strike="noStrike" dirty="0">
                <a:solidFill>
                  <a:srgbClr val="000000"/>
                </a:solidFill>
                <a:effectLst/>
              </a:rPr>
              <a:t> – The most restrictive license, allowing sharing with attribution, but no modifications or commercial use.</a:t>
            </a:r>
          </a:p>
          <a:p>
            <a:pPr marL="0" indent="0">
              <a:buNone/>
            </a:pPr>
            <a:endParaRPr lang="en-GR" dirty="0"/>
          </a:p>
        </p:txBody>
      </p:sp>
    </p:spTree>
    <p:extLst>
      <p:ext uri="{BB962C8B-B14F-4D97-AF65-F5344CB8AC3E}">
        <p14:creationId xmlns:p14="http://schemas.microsoft.com/office/powerpoint/2010/main" val="61303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54C3-DF18-F927-4694-C5FC1550A710}"/>
              </a:ext>
            </a:extLst>
          </p:cNvPr>
          <p:cNvSpPr>
            <a:spLocks noGrp="1"/>
          </p:cNvSpPr>
          <p:nvPr>
            <p:ph type="title"/>
          </p:nvPr>
        </p:nvSpPr>
        <p:spPr/>
        <p:txBody>
          <a:bodyPr/>
          <a:lstStyle/>
          <a:p>
            <a:r>
              <a:rPr lang="en-GR" dirty="0"/>
              <a:t>Access to the digital resources of GLAMs</a:t>
            </a:r>
          </a:p>
        </p:txBody>
      </p:sp>
      <p:sp>
        <p:nvSpPr>
          <p:cNvPr id="3" name="Content Placeholder 2">
            <a:extLst>
              <a:ext uri="{FF2B5EF4-FFF2-40B4-BE49-F238E27FC236}">
                <a16:creationId xmlns:a16="http://schemas.microsoft.com/office/drawing/2014/main" id="{E8446EB5-A269-2D70-A0A1-4FC69094DEC5}"/>
              </a:ext>
            </a:extLst>
          </p:cNvPr>
          <p:cNvSpPr>
            <a:spLocks noGrp="1"/>
          </p:cNvSpPr>
          <p:nvPr>
            <p:ph idx="1"/>
          </p:nvPr>
        </p:nvSpPr>
        <p:spPr/>
        <p:txBody>
          <a:bodyPr>
            <a:normAutofit/>
          </a:bodyPr>
          <a:lstStyle/>
          <a:p>
            <a:r>
              <a:rPr lang="en-GB" sz="2400" dirty="0">
                <a:latin typeface="Arial" panose="020B0604020202020204" pitchFamily="34" charset="0"/>
                <a:ea typeface="Arial" panose="020B0604020202020204" pitchFamily="34" charset="0"/>
              </a:rPr>
              <a:t>R</a:t>
            </a:r>
            <a:r>
              <a:rPr lang="en-GB" sz="2400" dirty="0">
                <a:effectLst/>
                <a:latin typeface="Arial" panose="020B0604020202020204" pitchFamily="34" charset="0"/>
                <a:ea typeface="Arial" panose="020B0604020202020204" pitchFamily="34" charset="0"/>
              </a:rPr>
              <a:t>estrictions allow GLAMs to </a:t>
            </a:r>
            <a:r>
              <a:rPr lang="en-GB" sz="2400" b="1" dirty="0">
                <a:effectLst/>
                <a:latin typeface="Arial" panose="020B0604020202020204" pitchFamily="34" charset="0"/>
                <a:ea typeface="Arial" panose="020B0604020202020204" pitchFamily="34" charset="0"/>
              </a:rPr>
              <a:t>retain control over the use of digital images</a:t>
            </a:r>
            <a:r>
              <a:rPr lang="en-GB" sz="2400" dirty="0">
                <a:effectLst/>
                <a:latin typeface="Arial" panose="020B0604020202020204" pitchFamily="34" charset="0"/>
                <a:ea typeface="Arial" panose="020B0604020202020204" pitchFamily="34" charset="0"/>
              </a:rPr>
              <a:t> of artworks, thus preventing misuse (e.g. commercial or political appropriations). </a:t>
            </a:r>
          </a:p>
          <a:p>
            <a:r>
              <a:rPr lang="en-GB" sz="2400" dirty="0">
                <a:effectLst/>
                <a:latin typeface="Arial" panose="020B0604020202020204" pitchFamily="34" charset="0"/>
                <a:ea typeface="Arial" panose="020B0604020202020204" pitchFamily="34" charset="0"/>
              </a:rPr>
              <a:t>When fees apply, GLAMs can also </a:t>
            </a:r>
            <a:r>
              <a:rPr lang="en-GB" sz="2400" b="1" dirty="0">
                <a:effectLst/>
                <a:latin typeface="Arial" panose="020B0604020202020204" pitchFamily="34" charset="0"/>
                <a:ea typeface="Arial" panose="020B0604020202020204" pitchFamily="34" charset="0"/>
              </a:rPr>
              <a:t>reimburse part of digitisation costs</a:t>
            </a:r>
            <a:r>
              <a:rPr lang="en-GB" sz="2400" dirty="0">
                <a:effectLst/>
                <a:latin typeface="Arial" panose="020B0604020202020204" pitchFamily="34" charset="0"/>
                <a:ea typeface="Arial" panose="020B0604020202020204" pitchFamily="34" charset="0"/>
              </a:rPr>
              <a:t>; although in practice, this process involves time-consuming administrative work while sales revenues from copyrighted images are said to remain minor (</a:t>
            </a:r>
            <a:r>
              <a:rPr lang="en-GB" sz="2400" dirty="0" err="1">
                <a:effectLst/>
                <a:latin typeface="Arial" panose="020B0604020202020204" pitchFamily="34" charset="0"/>
                <a:ea typeface="Arial" panose="020B0604020202020204" pitchFamily="34" charset="0"/>
              </a:rPr>
              <a:t>Sanderhoff</a:t>
            </a:r>
            <a:r>
              <a:rPr lang="en-GB" sz="2400" dirty="0">
                <a:effectLst/>
                <a:latin typeface="Arial" panose="020B0604020202020204" pitchFamily="34" charset="0"/>
                <a:ea typeface="Arial" panose="020B0604020202020204" pitchFamily="34" charset="0"/>
              </a:rPr>
              <a:t>, 2014). </a:t>
            </a:r>
          </a:p>
          <a:p>
            <a:r>
              <a:rPr lang="en-GB" sz="2400" dirty="0">
                <a:effectLst/>
                <a:latin typeface="Arial" panose="020B0604020202020204" pitchFamily="34" charset="0"/>
                <a:ea typeface="Arial" panose="020B0604020202020204" pitchFamily="34" charset="0"/>
              </a:rPr>
              <a:t>On the negative side, restrictions to access undermine GLAMs’ potential to </a:t>
            </a:r>
            <a:r>
              <a:rPr lang="en-GB" sz="2400" b="1" dirty="0">
                <a:effectLst/>
                <a:latin typeface="Arial" panose="020B0604020202020204" pitchFamily="34" charset="0"/>
                <a:ea typeface="Arial" panose="020B0604020202020204" pitchFamily="34" charset="0"/>
              </a:rPr>
              <a:t>serve as enablers in learning and creative engagement in cultural heritage</a:t>
            </a:r>
            <a:r>
              <a:rPr lang="en-GB" sz="2400" dirty="0">
                <a:effectLst/>
                <a:latin typeface="Arial" panose="020B0604020202020204" pitchFamily="34" charset="0"/>
                <a:ea typeface="Arial" panose="020B0604020202020204" pitchFamily="34" charset="0"/>
              </a:rPr>
              <a:t>, </a:t>
            </a:r>
            <a:r>
              <a:rPr lang="en-GB" sz="2400" b="1" dirty="0">
                <a:effectLst/>
                <a:latin typeface="Arial" panose="020B0604020202020204" pitchFamily="34" charset="0"/>
                <a:ea typeface="Arial" panose="020B0604020202020204" pitchFamily="34" charset="0"/>
              </a:rPr>
              <a:t>push users away from a legitimate source of information</a:t>
            </a:r>
            <a:r>
              <a:rPr lang="en-GB" sz="2400" dirty="0">
                <a:effectLst/>
                <a:latin typeface="Arial" panose="020B0604020202020204" pitchFamily="34" charset="0"/>
                <a:ea typeface="Arial" panose="020B0604020202020204" pitchFamily="34" charset="0"/>
              </a:rPr>
              <a:t> (such as official GLAMs websites) and </a:t>
            </a:r>
            <a:r>
              <a:rPr lang="en-GB" sz="2400" b="1" dirty="0">
                <a:effectLst/>
                <a:latin typeface="Arial" panose="020B0604020202020204" pitchFamily="34" charset="0"/>
                <a:ea typeface="Arial" panose="020B0604020202020204" pitchFamily="34" charset="0"/>
              </a:rPr>
              <a:t>compromise their profile as public institutions</a:t>
            </a:r>
            <a:r>
              <a:rPr lang="en-GB" sz="2400" dirty="0">
                <a:effectLst/>
                <a:latin typeface="Arial" panose="020B0604020202020204" pitchFamily="34" charset="0"/>
                <a:ea typeface="Arial" panose="020B0604020202020204" pitchFamily="34" charset="0"/>
              </a:rPr>
              <a:t>. </a:t>
            </a:r>
            <a:endParaRPr lang="en-GR" sz="3600" dirty="0"/>
          </a:p>
        </p:txBody>
      </p:sp>
    </p:spTree>
    <p:extLst>
      <p:ext uri="{BB962C8B-B14F-4D97-AF65-F5344CB8AC3E}">
        <p14:creationId xmlns:p14="http://schemas.microsoft.com/office/powerpoint/2010/main" val="346150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TotalTime>
  <Words>2105</Words>
  <Application>Microsoft Macintosh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-webkit-standard</vt:lpstr>
      <vt:lpstr>Aptos</vt:lpstr>
      <vt:lpstr>Aptos Display</vt:lpstr>
      <vt:lpstr>Arial</vt:lpstr>
      <vt:lpstr>Verdana</vt:lpstr>
      <vt:lpstr>Office Theme</vt:lpstr>
      <vt:lpstr>OpenGLAM: Challenges and Potentials</vt:lpstr>
      <vt:lpstr>The Contents</vt:lpstr>
      <vt:lpstr>Digital landscape for GLAMs</vt:lpstr>
      <vt:lpstr>PowerPoint Presentation</vt:lpstr>
      <vt:lpstr>Digital landscape for GLAMs</vt:lpstr>
      <vt:lpstr>Digital landscape for GLAMs</vt:lpstr>
      <vt:lpstr>Creative Commons Licences</vt:lpstr>
      <vt:lpstr>CC licences (for hesitant institutions/creators) </vt:lpstr>
      <vt:lpstr>Access to the digital resources of GLAMs</vt:lpstr>
      <vt:lpstr>PowerPoint Presentation</vt:lpstr>
      <vt:lpstr>Good practice?</vt:lpstr>
      <vt:lpstr>British Library statement</vt:lpstr>
      <vt:lpstr>Good practice?</vt:lpstr>
      <vt:lpstr>Good practice?</vt:lpstr>
      <vt:lpstr>Good practice?</vt:lpstr>
      <vt:lpstr>Good practice?</vt:lpstr>
      <vt:lpstr>PowerPoint Presentation</vt:lpstr>
      <vt:lpstr>PowerPoint Presentation</vt:lpstr>
      <vt:lpstr>Implementing open data practice in GLAMs</vt:lpstr>
      <vt:lpstr>Implementing open data practice in GLAMs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Stelios Lekakis</dc:creator>
  <cp:lastModifiedBy>Stelios Lekakis</cp:lastModifiedBy>
  <cp:revision>16</cp:revision>
  <dcterms:created xsi:type="dcterms:W3CDTF">2025-03-12T08:04:08Z</dcterms:created>
  <dcterms:modified xsi:type="dcterms:W3CDTF">2025-03-12T14:49:01Z</dcterms:modified>
</cp:coreProperties>
</file>